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72" r:id="rId1"/>
  </p:sldMasterIdLst>
  <p:notesMasterIdLst>
    <p:notesMasterId r:id="rId6"/>
  </p:notesMasterIdLst>
  <p:handoutMasterIdLst>
    <p:handoutMasterId r:id="rId7"/>
  </p:handoutMasterIdLst>
  <p:sldIdLst>
    <p:sldId id="262" r:id="rId2"/>
    <p:sldId id="266" r:id="rId3"/>
    <p:sldId id="267" r:id="rId4"/>
    <p:sldId id="268" r:id="rId5"/>
  </p:sldIdLst>
  <p:sldSz cx="12192000" cy="6858000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25E5076-3810-47DD-B79F-674D7AD40C01}" styleName="深色样式 1 - 强调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21E4AEA4-8DFA-4A89-87EB-49C32662AFE0}" styleName="中度样式 2 - 强调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587" y="1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05E48481-BD07-4831-901A-79589EED74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1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77875" y="1200150"/>
            <a:ext cx="5759450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1" y="4620578"/>
            <a:ext cx="5852160" cy="3780473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163FD611-9F58-46E7-8EC5-A171B32EFB4B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rgbClr val="0B284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91E40-F976-44A7-86D2-085022A0FA87}" type="datetimeFigureOut">
              <a:rPr lang="en-IN" smtClean="0"/>
              <a:t>05-12-2025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94D22-998F-4B13-95E9-5ED77EA23B27}" type="slidenum">
              <a:rPr lang="en-IN" smtClean="0"/>
              <a:t>‹#›</a:t>
            </a:fld>
            <a:endParaRPr lang="en-IN"/>
          </a:p>
        </p:txBody>
      </p:sp>
      <p:sp>
        <p:nvSpPr>
          <p:cNvPr id="7" name="Round Same Side Corner Rectangle 6"/>
          <p:cNvSpPr/>
          <p:nvPr/>
        </p:nvSpPr>
        <p:spPr>
          <a:xfrm rot="5400000">
            <a:off x="3546495" y="-1435902"/>
            <a:ext cx="2636814" cy="9729803"/>
          </a:xfrm>
          <a:prstGeom prst="round2SameRect">
            <a:avLst>
              <a:gd name="adj1" fmla="val 50000"/>
              <a:gd name="adj2" fmla="val 0"/>
            </a:avLst>
          </a:prstGeom>
          <a:solidFill>
            <a:srgbClr val="E1271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8" name="Round Same Side Corner Rectangle 7"/>
          <p:cNvSpPr/>
          <p:nvPr/>
        </p:nvSpPr>
        <p:spPr>
          <a:xfrm rot="16200000">
            <a:off x="9956404" y="1825099"/>
            <a:ext cx="1256897" cy="3207801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9545" y="2228851"/>
            <a:ext cx="8520124" cy="1373187"/>
          </a:xfrm>
        </p:spPr>
        <p:txBody>
          <a:bodyPr anchor="ctr">
            <a:noAutofit/>
          </a:bodyPr>
          <a:lstStyle>
            <a:lvl1pPr algn="l">
              <a:defRPr sz="4000" b="1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cxnSp>
        <p:nvCxnSpPr>
          <p:cNvPr id="11" name="Straight Connector 10"/>
          <p:cNvCxnSpPr/>
          <p:nvPr/>
        </p:nvCxnSpPr>
        <p:spPr>
          <a:xfrm>
            <a:off x="185738" y="3750468"/>
            <a:ext cx="817245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9545" y="3909017"/>
            <a:ext cx="8520124" cy="662983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 dirty="0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95" t="19878" r="2521" b="18950"/>
          <a:stretch/>
        </p:blipFill>
        <p:spPr>
          <a:xfrm>
            <a:off x="9191415" y="2999829"/>
            <a:ext cx="2770096" cy="8583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96118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ection Separato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Same Side Corner Rectangle 6"/>
          <p:cNvSpPr/>
          <p:nvPr/>
        </p:nvSpPr>
        <p:spPr>
          <a:xfrm rot="5400000">
            <a:off x="3546495" y="-1435902"/>
            <a:ext cx="2636814" cy="9729803"/>
          </a:xfrm>
          <a:prstGeom prst="round2SameRect">
            <a:avLst>
              <a:gd name="adj1" fmla="val 50000"/>
              <a:gd name="adj2" fmla="val 0"/>
            </a:avLst>
          </a:prstGeom>
          <a:solidFill>
            <a:srgbClr val="E1271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8" name="Round Same Side Corner Rectangle 7"/>
          <p:cNvSpPr/>
          <p:nvPr/>
        </p:nvSpPr>
        <p:spPr>
          <a:xfrm rot="16200000">
            <a:off x="9957540" y="1825099"/>
            <a:ext cx="1256897" cy="3207801"/>
          </a:xfrm>
          <a:prstGeom prst="round2SameRect">
            <a:avLst>
              <a:gd name="adj1" fmla="val 50000"/>
              <a:gd name="adj2" fmla="val 0"/>
            </a:avLst>
          </a:prstGeom>
          <a:solidFill>
            <a:srgbClr val="0932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9545" y="2228851"/>
            <a:ext cx="8520124" cy="1373187"/>
          </a:xfrm>
        </p:spPr>
        <p:txBody>
          <a:bodyPr anchor="ctr">
            <a:noAutofit/>
          </a:bodyPr>
          <a:lstStyle>
            <a:lvl1pPr algn="l">
              <a:defRPr sz="4000" b="1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cxnSp>
        <p:nvCxnSpPr>
          <p:cNvPr id="11" name="Straight Connector 10"/>
          <p:cNvCxnSpPr/>
          <p:nvPr/>
        </p:nvCxnSpPr>
        <p:spPr>
          <a:xfrm>
            <a:off x="185738" y="3750468"/>
            <a:ext cx="817245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9545" y="3909017"/>
            <a:ext cx="8520124" cy="662983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02" t="16518" r="5402" b="16518"/>
          <a:stretch/>
        </p:blipFill>
        <p:spPr>
          <a:xfrm>
            <a:off x="9214388" y="2939827"/>
            <a:ext cx="2743200" cy="9783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9370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2900" y="1415456"/>
            <a:ext cx="11506200" cy="4761507"/>
          </a:xfrm>
        </p:spPr>
        <p:txBody>
          <a:bodyPr/>
          <a:lstStyle>
            <a:lvl1pPr>
              <a:defRPr>
                <a:solidFill>
                  <a:srgbClr val="0B284A"/>
                </a:solidFill>
              </a:defRPr>
            </a:lvl1pPr>
            <a:lvl2pPr>
              <a:defRPr>
                <a:solidFill>
                  <a:srgbClr val="0B284A"/>
                </a:solidFill>
              </a:defRPr>
            </a:lvl2pPr>
            <a:lvl3pPr>
              <a:defRPr>
                <a:solidFill>
                  <a:srgbClr val="0B284A"/>
                </a:solidFill>
              </a:defRPr>
            </a:lvl3pPr>
            <a:lvl4pPr>
              <a:defRPr>
                <a:solidFill>
                  <a:srgbClr val="0B284A"/>
                </a:solidFill>
              </a:defRPr>
            </a:lvl4pPr>
            <a:lvl5pPr>
              <a:defRPr>
                <a:solidFill>
                  <a:srgbClr val="0B284A"/>
                </a:solidFill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42900" y="6356350"/>
            <a:ext cx="2743200" cy="365125"/>
          </a:xfrm>
        </p:spPr>
        <p:txBody>
          <a:bodyPr/>
          <a:lstStyle/>
          <a:p>
            <a:fld id="{39891E40-F976-44A7-86D2-085022A0FA87}" type="datetimeFigureOut">
              <a:rPr lang="en-IN" smtClean="0"/>
              <a:t>05-12-2025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105900" y="6356350"/>
            <a:ext cx="2743200" cy="365125"/>
          </a:xfrm>
        </p:spPr>
        <p:txBody>
          <a:bodyPr/>
          <a:lstStyle/>
          <a:p>
            <a:fld id="{86294D22-998F-4B13-95E9-5ED77EA23B27}" type="slidenum">
              <a:rPr lang="en-IN" smtClean="0"/>
              <a:t>‹#›</a:t>
            </a:fld>
            <a:endParaRPr lang="en-IN"/>
          </a:p>
        </p:txBody>
      </p:sp>
      <p:sp>
        <p:nvSpPr>
          <p:cNvPr id="7" name="Round Same Side Corner Rectangle 6"/>
          <p:cNvSpPr/>
          <p:nvPr/>
        </p:nvSpPr>
        <p:spPr>
          <a:xfrm rot="5400000">
            <a:off x="5582969" y="-5359232"/>
            <a:ext cx="150813" cy="11316750"/>
          </a:xfrm>
          <a:prstGeom prst="round2SameRect">
            <a:avLst>
              <a:gd name="adj1" fmla="val 50000"/>
              <a:gd name="adj2" fmla="val 0"/>
            </a:avLst>
          </a:prstGeom>
          <a:solidFill>
            <a:srgbClr val="E1271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grpSp>
        <p:nvGrpSpPr>
          <p:cNvPr id="8" name="Group 7"/>
          <p:cNvGrpSpPr/>
          <p:nvPr/>
        </p:nvGrpSpPr>
        <p:grpSpPr>
          <a:xfrm>
            <a:off x="11132534" y="91796"/>
            <a:ext cx="1059466" cy="414694"/>
            <a:chOff x="10238078" y="627635"/>
            <a:chExt cx="1620000" cy="634096"/>
          </a:xfrm>
        </p:grpSpPr>
        <p:sp>
          <p:nvSpPr>
            <p:cNvPr id="9" name="Round Same Side Corner Rectangle 8"/>
            <p:cNvSpPr/>
            <p:nvPr/>
          </p:nvSpPr>
          <p:spPr>
            <a:xfrm rot="16200000">
              <a:off x="10731030" y="134683"/>
              <a:ext cx="634096" cy="1620000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rgbClr val="09325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pic>
          <p:nvPicPr>
            <p:cNvPr id="10" name="Picture 9"/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432" t="18697" r="5448" b="18678"/>
            <a:stretch/>
          </p:blipFill>
          <p:spPr>
            <a:xfrm>
              <a:off x="10397997" y="727672"/>
              <a:ext cx="1300162" cy="434022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899" y="440627"/>
            <a:ext cx="10604733" cy="759000"/>
          </a:xfrm>
          <a:ln>
            <a:noFill/>
          </a:ln>
        </p:spPr>
        <p:txBody>
          <a:bodyPr>
            <a:normAutofit/>
          </a:bodyPr>
          <a:lstStyle>
            <a:lvl1pPr>
              <a:defRPr sz="3200" b="1">
                <a:solidFill>
                  <a:srgbClr val="E12713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IN" dirty="0"/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0" y="1283516"/>
            <a:ext cx="10947632" cy="0"/>
          </a:xfrm>
          <a:prstGeom prst="line">
            <a:avLst/>
          </a:prstGeom>
          <a:ln w="28575">
            <a:solidFill>
              <a:srgbClr val="E1271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2764697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407">
          <p15:clr>
            <a:srgbClr val="FBAE40"/>
          </p15:clr>
        </p15:guide>
        <p15:guide id="2" pos="3840">
          <p15:clr>
            <a:srgbClr val="FBAE40"/>
          </p15:clr>
        </p15:guide>
        <p15:guide id="3" pos="211">
          <p15:clr>
            <a:srgbClr val="FBAE40"/>
          </p15:clr>
        </p15:guide>
        <p15:guide id="4" pos="7469">
          <p15:clr>
            <a:srgbClr val="FBAE40"/>
          </p15:clr>
        </p15:guide>
        <p15:guide id="5" orient="horz" pos="4247">
          <p15:clr>
            <a:srgbClr val="FBAE40"/>
          </p15:clr>
        </p15:guide>
        <p15:guide id="8" orient="horz" pos="890">
          <p15:clr>
            <a:srgbClr val="FBAE40"/>
          </p15:clr>
        </p15:guide>
        <p15:guide id="9" pos="2026">
          <p15:clr>
            <a:srgbClr val="FBAE40"/>
          </p15:clr>
        </p15:guide>
        <p15:guide id="10" pos="5654">
          <p15:clr>
            <a:srgbClr val="FBAE40"/>
          </p15:clr>
        </p15:guide>
        <p15:guide id="11" orient="horz" pos="1729">
          <p15:clr>
            <a:srgbClr val="FBAE40"/>
          </p15:clr>
        </p15:guide>
        <p15:guide id="12" orient="horz" pos="2568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42900" y="6356350"/>
            <a:ext cx="2743200" cy="365125"/>
          </a:xfrm>
        </p:spPr>
        <p:txBody>
          <a:bodyPr/>
          <a:lstStyle/>
          <a:p>
            <a:fld id="{39891E40-F976-44A7-86D2-085022A0FA87}" type="datetimeFigureOut">
              <a:rPr lang="en-IN" smtClean="0"/>
              <a:t>05-12-2025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105900" y="6356350"/>
            <a:ext cx="2743200" cy="365125"/>
          </a:xfrm>
        </p:spPr>
        <p:txBody>
          <a:bodyPr/>
          <a:lstStyle/>
          <a:p>
            <a:fld id="{86294D22-998F-4B13-95E9-5ED77EA23B27}" type="slidenum">
              <a:rPr lang="en-IN" smtClean="0"/>
              <a:t>‹#›</a:t>
            </a:fld>
            <a:endParaRPr lang="en-IN"/>
          </a:p>
        </p:txBody>
      </p:sp>
      <p:sp>
        <p:nvSpPr>
          <p:cNvPr id="7" name="Round Same Side Corner Rectangle 6"/>
          <p:cNvSpPr/>
          <p:nvPr/>
        </p:nvSpPr>
        <p:spPr>
          <a:xfrm rot="5400000">
            <a:off x="5582969" y="-5359232"/>
            <a:ext cx="150813" cy="11316750"/>
          </a:xfrm>
          <a:prstGeom prst="round2SameRect">
            <a:avLst>
              <a:gd name="adj1" fmla="val 50000"/>
              <a:gd name="adj2" fmla="val 0"/>
            </a:avLst>
          </a:prstGeom>
          <a:solidFill>
            <a:srgbClr val="E1271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grpSp>
        <p:nvGrpSpPr>
          <p:cNvPr id="8" name="Group 7"/>
          <p:cNvGrpSpPr/>
          <p:nvPr/>
        </p:nvGrpSpPr>
        <p:grpSpPr>
          <a:xfrm>
            <a:off x="11132534" y="91796"/>
            <a:ext cx="1059466" cy="414694"/>
            <a:chOff x="10238078" y="627635"/>
            <a:chExt cx="1620000" cy="634096"/>
          </a:xfrm>
        </p:grpSpPr>
        <p:sp>
          <p:nvSpPr>
            <p:cNvPr id="9" name="Round Same Side Corner Rectangle 8"/>
            <p:cNvSpPr/>
            <p:nvPr/>
          </p:nvSpPr>
          <p:spPr>
            <a:xfrm rot="16200000">
              <a:off x="10731030" y="134683"/>
              <a:ext cx="634096" cy="1620000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rgbClr val="09325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pic>
          <p:nvPicPr>
            <p:cNvPr id="10" name="Picture 9"/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432" t="18697" r="5448" b="18678"/>
            <a:stretch/>
          </p:blipFill>
          <p:spPr>
            <a:xfrm>
              <a:off x="10397997" y="727672"/>
              <a:ext cx="1300162" cy="434022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899" y="440627"/>
            <a:ext cx="10604733" cy="759000"/>
          </a:xfrm>
          <a:ln>
            <a:noFill/>
          </a:ln>
        </p:spPr>
        <p:txBody>
          <a:bodyPr>
            <a:normAutofit/>
          </a:bodyPr>
          <a:lstStyle>
            <a:lvl1pPr>
              <a:defRPr sz="3200" b="1">
                <a:solidFill>
                  <a:srgbClr val="E12713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IN" dirty="0"/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0" y="1283516"/>
            <a:ext cx="10947632" cy="0"/>
          </a:xfrm>
          <a:prstGeom prst="line">
            <a:avLst/>
          </a:prstGeom>
          <a:ln w="28575">
            <a:solidFill>
              <a:srgbClr val="E1271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Content Placeholder 2"/>
          <p:cNvSpPr>
            <a:spLocks noGrp="1"/>
          </p:cNvSpPr>
          <p:nvPr>
            <p:ph sz="half" idx="1"/>
          </p:nvPr>
        </p:nvSpPr>
        <p:spPr>
          <a:xfrm>
            <a:off x="349933" y="1409351"/>
            <a:ext cx="5619751" cy="4767612"/>
          </a:xfrm>
        </p:spPr>
        <p:txBody>
          <a:bodyPr/>
          <a:lstStyle>
            <a:lvl1pPr>
              <a:defRPr>
                <a:solidFill>
                  <a:srgbClr val="0B284A"/>
                </a:solidFill>
              </a:defRPr>
            </a:lvl1pPr>
            <a:lvl2pPr>
              <a:defRPr>
                <a:solidFill>
                  <a:srgbClr val="0B284A"/>
                </a:solidFill>
              </a:defRPr>
            </a:lvl2pPr>
            <a:lvl3pPr>
              <a:defRPr>
                <a:solidFill>
                  <a:srgbClr val="0B284A"/>
                </a:solidFill>
              </a:defRPr>
            </a:lvl3pPr>
            <a:lvl4pPr>
              <a:defRPr>
                <a:solidFill>
                  <a:srgbClr val="0B284A"/>
                </a:solidFill>
              </a:defRPr>
            </a:lvl4pPr>
            <a:lvl5pPr>
              <a:defRPr>
                <a:solidFill>
                  <a:srgbClr val="0B284A"/>
                </a:solidFill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4" name="Content Placeholder 3"/>
          <p:cNvSpPr>
            <a:spLocks noGrp="1"/>
          </p:cNvSpPr>
          <p:nvPr>
            <p:ph sz="half" idx="2"/>
          </p:nvPr>
        </p:nvSpPr>
        <p:spPr>
          <a:xfrm>
            <a:off x="6233020" y="1409351"/>
            <a:ext cx="5616518" cy="4767612"/>
          </a:xfrm>
        </p:spPr>
        <p:txBody>
          <a:bodyPr/>
          <a:lstStyle>
            <a:lvl1pPr>
              <a:defRPr>
                <a:solidFill>
                  <a:srgbClr val="0B284A"/>
                </a:solidFill>
              </a:defRPr>
            </a:lvl1pPr>
            <a:lvl2pPr>
              <a:defRPr>
                <a:solidFill>
                  <a:srgbClr val="0B284A"/>
                </a:solidFill>
              </a:defRPr>
            </a:lvl2pPr>
            <a:lvl3pPr>
              <a:defRPr>
                <a:solidFill>
                  <a:srgbClr val="0B284A"/>
                </a:solidFill>
              </a:defRPr>
            </a:lvl3pPr>
            <a:lvl4pPr>
              <a:defRPr>
                <a:solidFill>
                  <a:srgbClr val="0B284A"/>
                </a:solidFill>
              </a:defRPr>
            </a:lvl4pPr>
            <a:lvl5pPr>
              <a:defRPr>
                <a:solidFill>
                  <a:srgbClr val="0B284A"/>
                </a:solidFill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2037770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407">
          <p15:clr>
            <a:srgbClr val="FBAE40"/>
          </p15:clr>
        </p15:guide>
        <p15:guide id="2" pos="3840">
          <p15:clr>
            <a:srgbClr val="FBAE40"/>
          </p15:clr>
        </p15:guide>
        <p15:guide id="3" pos="211">
          <p15:clr>
            <a:srgbClr val="FBAE40"/>
          </p15:clr>
        </p15:guide>
        <p15:guide id="4" pos="7469">
          <p15:clr>
            <a:srgbClr val="FBAE40"/>
          </p15:clr>
        </p15:guide>
        <p15:guide id="5" orient="horz" pos="4247">
          <p15:clr>
            <a:srgbClr val="FBAE40"/>
          </p15:clr>
        </p15:guide>
        <p15:guide id="8" orient="horz" pos="890">
          <p15:clr>
            <a:srgbClr val="FBAE40"/>
          </p15:clr>
        </p15:guide>
        <p15:guide id="9" pos="2026">
          <p15:clr>
            <a:srgbClr val="FBAE40"/>
          </p15:clr>
        </p15:guide>
        <p15:guide id="10" pos="5654">
          <p15:clr>
            <a:srgbClr val="FBAE40"/>
          </p15:clr>
        </p15:guide>
        <p15:guide id="11" orient="horz" pos="1729">
          <p15:clr>
            <a:srgbClr val="FBAE40"/>
          </p15:clr>
        </p15:guide>
        <p15:guide id="12" orient="horz" pos="2568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42900" y="6356350"/>
            <a:ext cx="2743200" cy="365125"/>
          </a:xfrm>
        </p:spPr>
        <p:txBody>
          <a:bodyPr/>
          <a:lstStyle/>
          <a:p>
            <a:fld id="{39891E40-F976-44A7-86D2-085022A0FA87}" type="datetimeFigureOut">
              <a:rPr lang="en-IN" smtClean="0"/>
              <a:t>05-12-2025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105900" y="6356350"/>
            <a:ext cx="2743200" cy="365125"/>
          </a:xfrm>
        </p:spPr>
        <p:txBody>
          <a:bodyPr/>
          <a:lstStyle/>
          <a:p>
            <a:fld id="{86294D22-998F-4B13-95E9-5ED77EA23B27}" type="slidenum">
              <a:rPr lang="en-IN" smtClean="0"/>
              <a:t>‹#›</a:t>
            </a:fld>
            <a:endParaRPr lang="en-IN"/>
          </a:p>
        </p:txBody>
      </p:sp>
      <p:sp>
        <p:nvSpPr>
          <p:cNvPr id="7" name="Round Same Side Corner Rectangle 6"/>
          <p:cNvSpPr/>
          <p:nvPr/>
        </p:nvSpPr>
        <p:spPr>
          <a:xfrm rot="5400000">
            <a:off x="5582969" y="-5359232"/>
            <a:ext cx="150813" cy="11316750"/>
          </a:xfrm>
          <a:prstGeom prst="round2SameRect">
            <a:avLst>
              <a:gd name="adj1" fmla="val 50000"/>
              <a:gd name="adj2" fmla="val 0"/>
            </a:avLst>
          </a:prstGeom>
          <a:solidFill>
            <a:srgbClr val="E1271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grpSp>
        <p:nvGrpSpPr>
          <p:cNvPr id="8" name="Group 7"/>
          <p:cNvGrpSpPr/>
          <p:nvPr/>
        </p:nvGrpSpPr>
        <p:grpSpPr>
          <a:xfrm>
            <a:off x="11132534" y="91796"/>
            <a:ext cx="1059466" cy="414694"/>
            <a:chOff x="10238078" y="627635"/>
            <a:chExt cx="1620000" cy="634096"/>
          </a:xfrm>
        </p:grpSpPr>
        <p:sp>
          <p:nvSpPr>
            <p:cNvPr id="9" name="Round Same Side Corner Rectangle 8"/>
            <p:cNvSpPr/>
            <p:nvPr/>
          </p:nvSpPr>
          <p:spPr>
            <a:xfrm rot="16200000">
              <a:off x="10731030" y="134683"/>
              <a:ext cx="634096" cy="1620000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rgbClr val="09325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pic>
          <p:nvPicPr>
            <p:cNvPr id="10" name="Picture 9"/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432" t="18697" r="5448" b="18678"/>
            <a:stretch/>
          </p:blipFill>
          <p:spPr>
            <a:xfrm>
              <a:off x="10397997" y="727672"/>
              <a:ext cx="1300162" cy="434022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899" y="440627"/>
            <a:ext cx="10604733" cy="759000"/>
          </a:xfrm>
          <a:ln>
            <a:noFill/>
          </a:ln>
        </p:spPr>
        <p:txBody>
          <a:bodyPr>
            <a:normAutofit/>
          </a:bodyPr>
          <a:lstStyle>
            <a:lvl1pPr>
              <a:defRPr sz="3200" b="1">
                <a:solidFill>
                  <a:srgbClr val="E12713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IN" dirty="0"/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0" y="1283516"/>
            <a:ext cx="10947632" cy="0"/>
          </a:xfrm>
          <a:prstGeom prst="line">
            <a:avLst/>
          </a:prstGeom>
          <a:ln w="28575">
            <a:solidFill>
              <a:srgbClr val="E1271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087097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407">
          <p15:clr>
            <a:srgbClr val="FBAE40"/>
          </p15:clr>
        </p15:guide>
        <p15:guide id="2" pos="3840">
          <p15:clr>
            <a:srgbClr val="FBAE40"/>
          </p15:clr>
        </p15:guide>
        <p15:guide id="3" pos="211">
          <p15:clr>
            <a:srgbClr val="FBAE40"/>
          </p15:clr>
        </p15:guide>
        <p15:guide id="4" pos="7469">
          <p15:clr>
            <a:srgbClr val="FBAE40"/>
          </p15:clr>
        </p15:guide>
        <p15:guide id="5" orient="horz" pos="4247">
          <p15:clr>
            <a:srgbClr val="FBAE40"/>
          </p15:clr>
        </p15:guide>
        <p15:guide id="8" orient="horz" pos="890">
          <p15:clr>
            <a:srgbClr val="FBAE40"/>
          </p15:clr>
        </p15:guide>
        <p15:guide id="9" pos="2026">
          <p15:clr>
            <a:srgbClr val="FBAE40"/>
          </p15:clr>
        </p15:guide>
        <p15:guide id="10" pos="5654">
          <p15:clr>
            <a:srgbClr val="FBAE40"/>
          </p15:clr>
        </p15:guide>
        <p15:guide id="11" orient="horz" pos="1729">
          <p15:clr>
            <a:srgbClr val="FBAE40"/>
          </p15:clr>
        </p15:guide>
        <p15:guide id="12" orient="horz" pos="2568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42900" y="6356350"/>
            <a:ext cx="2743200" cy="365125"/>
          </a:xfrm>
        </p:spPr>
        <p:txBody>
          <a:bodyPr/>
          <a:lstStyle/>
          <a:p>
            <a:fld id="{39891E40-F976-44A7-86D2-085022A0FA87}" type="datetimeFigureOut">
              <a:rPr lang="en-IN" smtClean="0"/>
              <a:t>05-12-2025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105900" y="6356350"/>
            <a:ext cx="2743200" cy="365125"/>
          </a:xfrm>
        </p:spPr>
        <p:txBody>
          <a:bodyPr/>
          <a:lstStyle/>
          <a:p>
            <a:fld id="{86294D22-998F-4B13-95E9-5ED77EA23B27}" type="slidenum">
              <a:rPr lang="en-IN" smtClean="0"/>
              <a:t>‹#›</a:t>
            </a:fld>
            <a:endParaRPr lang="en-IN"/>
          </a:p>
        </p:txBody>
      </p:sp>
      <p:sp>
        <p:nvSpPr>
          <p:cNvPr id="7" name="Round Same Side Corner Rectangle 6"/>
          <p:cNvSpPr/>
          <p:nvPr/>
        </p:nvSpPr>
        <p:spPr>
          <a:xfrm rot="5400000">
            <a:off x="5582969" y="-5359232"/>
            <a:ext cx="150813" cy="11316750"/>
          </a:xfrm>
          <a:prstGeom prst="round2SameRect">
            <a:avLst>
              <a:gd name="adj1" fmla="val 50000"/>
              <a:gd name="adj2" fmla="val 0"/>
            </a:avLst>
          </a:prstGeom>
          <a:solidFill>
            <a:srgbClr val="E1271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grpSp>
        <p:nvGrpSpPr>
          <p:cNvPr id="8" name="Group 7"/>
          <p:cNvGrpSpPr/>
          <p:nvPr/>
        </p:nvGrpSpPr>
        <p:grpSpPr>
          <a:xfrm>
            <a:off x="11132534" y="91796"/>
            <a:ext cx="1059466" cy="414694"/>
            <a:chOff x="10238078" y="627635"/>
            <a:chExt cx="1620000" cy="634096"/>
          </a:xfrm>
        </p:grpSpPr>
        <p:sp>
          <p:nvSpPr>
            <p:cNvPr id="9" name="Round Same Side Corner Rectangle 8"/>
            <p:cNvSpPr/>
            <p:nvPr/>
          </p:nvSpPr>
          <p:spPr>
            <a:xfrm rot="16200000">
              <a:off x="10731030" y="134683"/>
              <a:ext cx="634096" cy="1620000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rgbClr val="09325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pic>
          <p:nvPicPr>
            <p:cNvPr id="10" name="Picture 9"/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432" t="18697" r="5448" b="18678"/>
            <a:stretch/>
          </p:blipFill>
          <p:spPr>
            <a:xfrm>
              <a:off x="10397997" y="727672"/>
              <a:ext cx="1300162" cy="43402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2161417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407">
          <p15:clr>
            <a:srgbClr val="FBAE40"/>
          </p15:clr>
        </p15:guide>
        <p15:guide id="2" pos="3840">
          <p15:clr>
            <a:srgbClr val="FBAE40"/>
          </p15:clr>
        </p15:guide>
        <p15:guide id="3" pos="211">
          <p15:clr>
            <a:srgbClr val="FBAE40"/>
          </p15:clr>
        </p15:guide>
        <p15:guide id="4" pos="7469">
          <p15:clr>
            <a:srgbClr val="FBAE40"/>
          </p15:clr>
        </p15:guide>
        <p15:guide id="5" orient="horz" pos="4247">
          <p15:clr>
            <a:srgbClr val="FBAE40"/>
          </p15:clr>
        </p15:guide>
        <p15:guide id="8" orient="horz" pos="890">
          <p15:clr>
            <a:srgbClr val="FBAE40"/>
          </p15:clr>
        </p15:guide>
        <p15:guide id="9" pos="2026">
          <p15:clr>
            <a:srgbClr val="FBAE40"/>
          </p15:clr>
        </p15:guide>
        <p15:guide id="10" pos="5654">
          <p15:clr>
            <a:srgbClr val="FBAE40"/>
          </p15:clr>
        </p15:guide>
        <p15:guide id="11" orient="horz" pos="1729">
          <p15:clr>
            <a:srgbClr val="FBAE40"/>
          </p15:clr>
        </p15:guide>
        <p15:guide id="12" orient="horz" pos="2568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91E40-F976-44A7-86D2-085022A0FA87}" type="datetimeFigureOut">
              <a:rPr lang="en-IN" smtClean="0"/>
              <a:t>05-12-2025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94D22-998F-4B13-95E9-5ED77EA23B27}" type="slidenum">
              <a:rPr lang="en-IN" smtClean="0"/>
              <a:t>‹#›</a:t>
            </a:fld>
            <a:endParaRPr lang="en-IN"/>
          </a:p>
        </p:txBody>
      </p:sp>
      <p:sp>
        <p:nvSpPr>
          <p:cNvPr id="5" name="Round Same Side Corner Rectangle 4"/>
          <p:cNvSpPr/>
          <p:nvPr userDrawn="1"/>
        </p:nvSpPr>
        <p:spPr>
          <a:xfrm rot="5400000">
            <a:off x="5582969" y="-5359232"/>
            <a:ext cx="150813" cy="11316750"/>
          </a:xfrm>
          <a:prstGeom prst="round2SameRect">
            <a:avLst>
              <a:gd name="adj1" fmla="val 50000"/>
              <a:gd name="adj2" fmla="val 0"/>
            </a:avLst>
          </a:prstGeom>
          <a:solidFill>
            <a:srgbClr val="E1271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grpSp>
        <p:nvGrpSpPr>
          <p:cNvPr id="6" name="Group 5"/>
          <p:cNvGrpSpPr/>
          <p:nvPr userDrawn="1"/>
        </p:nvGrpSpPr>
        <p:grpSpPr>
          <a:xfrm>
            <a:off x="11132534" y="91796"/>
            <a:ext cx="1059466" cy="414694"/>
            <a:chOff x="10238078" y="627635"/>
            <a:chExt cx="1620000" cy="634096"/>
          </a:xfrm>
        </p:grpSpPr>
        <p:sp>
          <p:nvSpPr>
            <p:cNvPr id="7" name="Round Same Side Corner Rectangle 6"/>
            <p:cNvSpPr/>
            <p:nvPr/>
          </p:nvSpPr>
          <p:spPr>
            <a:xfrm rot="16200000">
              <a:off x="10731030" y="134683"/>
              <a:ext cx="634096" cy="1620000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rgbClr val="09325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pic>
          <p:nvPicPr>
            <p:cNvPr id="8" name="Picture 7"/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432" t="18697" r="5448" b="18678"/>
            <a:stretch/>
          </p:blipFill>
          <p:spPr>
            <a:xfrm>
              <a:off x="10397997" y="727672"/>
              <a:ext cx="1300162" cy="43402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2309275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891E40-F976-44A7-86D2-085022A0FA87}" type="datetimeFigureOut">
              <a:rPr lang="en-IN" smtClean="0"/>
              <a:t>05-12-2025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294D22-998F-4B13-95E9-5ED77EA23B2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698119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9545" y="2942728"/>
            <a:ext cx="8520124" cy="1062989"/>
          </a:xfrm>
        </p:spPr>
        <p:txBody>
          <a:bodyPr/>
          <a:lstStyle/>
          <a:p>
            <a:r>
              <a:rPr lang="en-US" cap="small" spc="-133" dirty="0">
                <a:cs typeface="Verdana" panose="020B0604030504040204"/>
              </a:rPr>
              <a:t>Analysis Of Complaints</a:t>
            </a:r>
            <a:endParaRPr lang="en-IN" cap="small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9545" y="3674226"/>
            <a:ext cx="8520124" cy="662983"/>
          </a:xfrm>
        </p:spPr>
        <p:txBody>
          <a:bodyPr/>
          <a:lstStyle/>
          <a:p>
            <a:r>
              <a:rPr lang="en-US" b="1" spc="-133" dirty="0">
                <a:cs typeface="Verdana" panose="020B0604030504040204"/>
              </a:rPr>
              <a:t>2024-25</a:t>
            </a:r>
            <a:endParaRPr lang="en-US" sz="1200" b="1" spc="-133" dirty="0">
              <a:cs typeface="Verdana" panose="020B0604030504040204"/>
            </a:endParaRPr>
          </a:p>
        </p:txBody>
      </p:sp>
    </p:spTree>
    <p:extLst>
      <p:ext uri="{BB962C8B-B14F-4D97-AF65-F5344CB8AC3E}">
        <p14:creationId xmlns:p14="http://schemas.microsoft.com/office/powerpoint/2010/main" val="30441261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F8AEFE-F4EB-D829-0246-EA2215CE56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95D76F5-F14D-B67B-FE0D-DA6D7B50B2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solidFill>
                  <a:prstClr val="black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Summary of Complaints: FY 2024-25</a:t>
            </a:r>
            <a:endParaRPr lang="en-IN" sz="2400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38DE014-0A94-5BED-A8CA-4CD86B7678BF}"/>
              </a:ext>
            </a:extLst>
          </p:cNvPr>
          <p:cNvSpPr txBox="1"/>
          <p:nvPr/>
        </p:nvSpPr>
        <p:spPr>
          <a:xfrm>
            <a:off x="373378" y="6151170"/>
            <a:ext cx="10447022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IN" sz="1050" i="1" dirty="0"/>
              <a:t>The above statement of complaint does not include the complaints that were redressed within the next working day (1,11,500 in FY 2024-25 and 9,596 in FY 2023-24)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IN" sz="1050" i="1" dirty="0"/>
              <a:t>The complaint numbers for FY25 are not comparable with the previous year as the method of classification of complaints has undergone a change. Enquiries and Requests have been reclassified as complaints based on expression of dissent by customers. </a:t>
            </a:r>
            <a:endParaRPr lang="en-US" sz="1000" i="1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ED204F1F-A8DB-11DB-E2D2-9CD76642945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22168884"/>
              </p:ext>
            </p:extLst>
          </p:nvPr>
        </p:nvGraphicFramePr>
        <p:xfrm>
          <a:off x="373378" y="1412240"/>
          <a:ext cx="11463022" cy="4653275"/>
        </p:xfrm>
        <a:graphic>
          <a:graphicData uri="http://schemas.openxmlformats.org/drawingml/2006/table">
            <a:tbl>
              <a:tblPr firstRow="1" bandRow="1">
                <a:tableStyleId>{0E3FDE45-AF77-4B5C-9715-49D594BDF05E}</a:tableStyleId>
              </a:tblPr>
              <a:tblGrid>
                <a:gridCol w="629342">
                  <a:extLst>
                    <a:ext uri="{9D8B030D-6E8A-4147-A177-3AD203B41FA5}">
                      <a16:colId xmlns:a16="http://schemas.microsoft.com/office/drawing/2014/main" val="2457138471"/>
                    </a:ext>
                  </a:extLst>
                </a:gridCol>
                <a:gridCol w="1400437">
                  <a:extLst>
                    <a:ext uri="{9D8B030D-6E8A-4147-A177-3AD203B41FA5}">
                      <a16:colId xmlns:a16="http://schemas.microsoft.com/office/drawing/2014/main" val="1187706797"/>
                    </a:ext>
                  </a:extLst>
                </a:gridCol>
                <a:gridCol w="1120579">
                  <a:extLst>
                    <a:ext uri="{9D8B030D-6E8A-4147-A177-3AD203B41FA5}">
                      <a16:colId xmlns:a16="http://schemas.microsoft.com/office/drawing/2014/main" val="359317859"/>
                    </a:ext>
                  </a:extLst>
                </a:gridCol>
                <a:gridCol w="1771998">
                  <a:extLst>
                    <a:ext uri="{9D8B030D-6E8A-4147-A177-3AD203B41FA5}">
                      <a16:colId xmlns:a16="http://schemas.microsoft.com/office/drawing/2014/main" val="849733797"/>
                    </a:ext>
                  </a:extLst>
                </a:gridCol>
                <a:gridCol w="1258685">
                  <a:extLst>
                    <a:ext uri="{9D8B030D-6E8A-4147-A177-3AD203B41FA5}">
                      <a16:colId xmlns:a16="http://schemas.microsoft.com/office/drawing/2014/main" val="509942845"/>
                    </a:ext>
                  </a:extLst>
                </a:gridCol>
                <a:gridCol w="1326115">
                  <a:extLst>
                    <a:ext uri="{9D8B030D-6E8A-4147-A177-3AD203B41FA5}">
                      <a16:colId xmlns:a16="http://schemas.microsoft.com/office/drawing/2014/main" val="1334144491"/>
                    </a:ext>
                  </a:extLst>
                </a:gridCol>
                <a:gridCol w="308889">
                  <a:extLst>
                    <a:ext uri="{9D8B030D-6E8A-4147-A177-3AD203B41FA5}">
                      <a16:colId xmlns:a16="http://schemas.microsoft.com/office/drawing/2014/main" val="3168325313"/>
                    </a:ext>
                  </a:extLst>
                </a:gridCol>
                <a:gridCol w="1782740">
                  <a:extLst>
                    <a:ext uri="{9D8B030D-6E8A-4147-A177-3AD203B41FA5}">
                      <a16:colId xmlns:a16="http://schemas.microsoft.com/office/drawing/2014/main" val="3870107708"/>
                    </a:ext>
                  </a:extLst>
                </a:gridCol>
                <a:gridCol w="1864237">
                  <a:extLst>
                    <a:ext uri="{9D8B030D-6E8A-4147-A177-3AD203B41FA5}">
                      <a16:colId xmlns:a16="http://schemas.microsoft.com/office/drawing/2014/main" val="3498100302"/>
                    </a:ext>
                  </a:extLst>
                </a:gridCol>
              </a:tblGrid>
              <a:tr h="432068">
                <a:tc gridSpan="9"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1" u="none" strike="noStrike" dirty="0">
                          <a:effectLst/>
                          <a:latin typeface="+mn-lt"/>
                        </a:rPr>
                        <a:t>Summary information on complaints received by the bank from customers and from the offices of Ombudsman</a:t>
                      </a: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anchor="b"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IN" sz="700" b="0" i="0" u="none" strike="noStrike" dirty="0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36463008"/>
                  </a:ext>
                </a:extLst>
              </a:tr>
              <a:tr h="435784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IN" sz="1200" b="1" u="none" strike="noStrike" dirty="0">
                          <a:effectLst/>
                          <a:latin typeface="+mn-lt"/>
                        </a:rPr>
                        <a:t>Sr.</a:t>
                      </a:r>
                      <a:br>
                        <a:rPr lang="en-IN" sz="1200" b="1" u="none" strike="noStrike" dirty="0">
                          <a:effectLst/>
                          <a:latin typeface="+mn-lt"/>
                        </a:rPr>
                      </a:br>
                      <a:r>
                        <a:rPr lang="en-IN" sz="1200" b="1" u="none" strike="noStrike" dirty="0">
                          <a:effectLst/>
                          <a:latin typeface="+mn-lt"/>
                        </a:rPr>
                        <a:t>No</a:t>
                      </a:r>
                      <a:endParaRPr lang="en-IN" sz="1200" b="1" i="0" u="none" strike="noStrike" dirty="0"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 gridSpan="6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IN" sz="1200" b="1" u="none" strike="noStrike" dirty="0">
                          <a:effectLst/>
                          <a:latin typeface="+mn-lt"/>
                        </a:rPr>
                        <a:t>Particulars</a:t>
                      </a:r>
                      <a:endParaRPr lang="en-IN" sz="1200" b="1" i="0" u="none" strike="noStrike" dirty="0"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1" u="none" strike="noStrike" dirty="0">
                          <a:effectLst/>
                          <a:latin typeface="+mn-lt"/>
                        </a:rPr>
                        <a:t>Year ended </a:t>
                      </a:r>
                      <a:br>
                        <a:rPr lang="en-US" sz="1200" b="1" u="none" strike="noStrike" dirty="0">
                          <a:effectLst/>
                          <a:latin typeface="+mn-lt"/>
                        </a:rPr>
                      </a:br>
                      <a:r>
                        <a:rPr lang="en-US" sz="1200" b="1" u="none" strike="noStrike" dirty="0">
                          <a:effectLst/>
                          <a:latin typeface="+mn-lt"/>
                        </a:rPr>
                        <a:t>31st March 2025</a:t>
                      </a:r>
                      <a:endParaRPr lang="en-US" sz="1200" b="1" i="0" u="none" strike="noStrike" dirty="0"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1" u="none" strike="noStrike" dirty="0">
                          <a:effectLst/>
                          <a:latin typeface="+mn-lt"/>
                        </a:rPr>
                        <a:t>Year ended </a:t>
                      </a:r>
                      <a:br>
                        <a:rPr lang="en-US" sz="1200" b="1" u="none" strike="noStrike" dirty="0">
                          <a:effectLst/>
                          <a:latin typeface="+mn-lt"/>
                        </a:rPr>
                      </a:br>
                      <a:r>
                        <a:rPr lang="en-US" sz="1200" b="1" u="none" strike="noStrike" dirty="0">
                          <a:effectLst/>
                          <a:latin typeface="+mn-lt"/>
                        </a:rPr>
                        <a:t>31st March 2024</a:t>
                      </a:r>
                      <a:endParaRPr lang="en-US" sz="1200" b="1" i="0" u="none" strike="noStrike" dirty="0"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73170118"/>
                  </a:ext>
                </a:extLst>
              </a:tr>
              <a:tr h="20850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N" sz="1200" b="0" u="none" strike="noStrike">
                          <a:effectLst/>
                          <a:latin typeface="+mn-lt"/>
                        </a:rPr>
                        <a:t> </a:t>
                      </a:r>
                      <a:endParaRPr lang="en-IN" sz="1200" b="0" i="0" u="none" strike="noStrike"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 gridSpan="2"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IN" sz="1200" b="0" i="0" u="none" strike="noStrike" dirty="0"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IN" sz="1200" b="0" i="0" u="none" strike="noStrike" dirty="0">
                        <a:effectLst/>
                        <a:latin typeface="Book Antiqua" panose="0204060205030503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IN" sz="1200" b="0" i="0" u="none" strike="noStrike" dirty="0"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IN" sz="1200" b="0" i="0" u="none" strike="noStrike"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IN" sz="1200" b="0" i="0" u="none" strike="noStrike"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IN" sz="1200" b="0" i="0" u="none" strike="noStrike"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N" sz="1200" b="0" u="none" strike="noStrike" dirty="0">
                          <a:effectLst/>
                          <a:latin typeface="+mn-lt"/>
                        </a:rPr>
                        <a:t> </a:t>
                      </a:r>
                      <a:endParaRPr lang="en-IN" sz="1200" b="0" i="0" u="none" strike="noStrike" dirty="0"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N" sz="1200" b="0" u="none" strike="noStrike">
                          <a:effectLst/>
                          <a:latin typeface="+mn-lt"/>
                        </a:rPr>
                        <a:t> </a:t>
                      </a:r>
                      <a:endParaRPr lang="en-IN" sz="1200" b="0" i="0" u="none" strike="noStrike"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622952325"/>
                  </a:ext>
                </a:extLst>
              </a:tr>
              <a:tr h="20850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N" sz="1200" b="0" u="none" strike="noStrike">
                          <a:effectLst/>
                          <a:latin typeface="+mn-lt"/>
                        </a:rPr>
                        <a:t> </a:t>
                      </a:r>
                      <a:endParaRPr lang="en-IN" sz="1200" b="0" i="0" u="none" strike="noStrike"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 gridSpan="3"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u="none" strike="noStrike" dirty="0">
                          <a:effectLst/>
                          <a:latin typeface="+mn-lt"/>
                        </a:rPr>
                        <a:t>Complaints received by the bank from its customers</a:t>
                      </a:r>
                      <a:endParaRPr lang="en-US" sz="1200" b="0" i="0" u="none" strike="noStrike" dirty="0"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IN" sz="1200" b="0" i="0" u="none" strike="noStrike"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IN" sz="1200" b="0" i="0" u="none" strike="noStrike"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IN" sz="1200" b="0" i="0" u="none" strike="noStrike"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N" sz="1200" b="0" u="none" strike="noStrike">
                          <a:effectLst/>
                          <a:latin typeface="+mn-lt"/>
                        </a:rPr>
                        <a:t> </a:t>
                      </a:r>
                      <a:endParaRPr lang="en-IN" sz="1200" b="0" i="0" u="none" strike="noStrike"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N" sz="1200" b="0" u="none" strike="noStrike">
                          <a:effectLst/>
                          <a:latin typeface="+mn-lt"/>
                        </a:rPr>
                        <a:t> </a:t>
                      </a:r>
                      <a:endParaRPr lang="en-IN" sz="1200" b="0" i="0" u="none" strike="noStrike"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621864369"/>
                  </a:ext>
                </a:extLst>
              </a:tr>
              <a:tr h="233236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N" sz="1200" b="0" u="none" strike="noStrike" dirty="0">
                          <a:effectLst/>
                          <a:latin typeface="+mn-lt"/>
                        </a:rPr>
                        <a:t>1</a:t>
                      </a:r>
                      <a:endParaRPr lang="en-IN" sz="1200" b="0" i="0" u="none" strike="noStrike" dirty="0"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IN" sz="1200" b="0" i="0" u="none" strike="noStrike" dirty="0"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 gridSpan="4">
                  <a:txBody>
                    <a:bodyPr/>
                    <a:lstStyle/>
                    <a:p>
                      <a:r>
                        <a:rPr lang="en-US" sz="1200" b="0" u="none" strike="noStrike" dirty="0">
                          <a:effectLst/>
                          <a:latin typeface="+mn-lt"/>
                        </a:rPr>
                        <a:t>Number of complaints pending at beginning of the year</a:t>
                      </a:r>
                      <a:endParaRPr lang="en-IN" dirty="0">
                        <a:latin typeface="+mn-lt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IN" sz="1200" b="0" i="0" u="none" strike="noStrike" dirty="0">
                        <a:effectLst/>
                        <a:latin typeface="Book Antiqua" panose="02040602050305030304" pitchFamily="18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IN" sz="1200" b="0" i="0" u="none" strike="noStrike"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N" sz="1200" b="0" u="none" strike="noStrike" dirty="0">
                          <a:effectLst/>
                          <a:latin typeface="+mn-lt"/>
                        </a:rPr>
                        <a:t>1,150 </a:t>
                      </a:r>
                      <a:endParaRPr lang="en-IN" sz="1200" b="0" i="0" u="none" strike="noStrike" dirty="0"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N" sz="1200" b="0" u="none" strike="noStrike" dirty="0">
                          <a:effectLst/>
                          <a:latin typeface="+mn-lt"/>
                        </a:rPr>
                        <a:t>1,420 </a:t>
                      </a:r>
                      <a:endParaRPr lang="en-IN" sz="1200" b="0" i="0" u="none" strike="noStrike" dirty="0"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62675728"/>
                  </a:ext>
                </a:extLst>
              </a:tr>
              <a:tr h="233236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N" sz="1200" b="0" u="none" strike="noStrike">
                          <a:effectLst/>
                          <a:latin typeface="+mn-lt"/>
                        </a:rPr>
                        <a:t>2</a:t>
                      </a:r>
                      <a:endParaRPr lang="en-IN" sz="1200" b="0" i="0" u="none" strike="noStrike"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IN" sz="1200" b="0" i="0" u="none" strike="noStrike" dirty="0"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 gridSpan="4">
                  <a:txBody>
                    <a:bodyPr/>
                    <a:lstStyle/>
                    <a:p>
                      <a:r>
                        <a:rPr lang="en-US" sz="1200" b="0" u="none" strike="noStrike" dirty="0">
                          <a:effectLst/>
                          <a:latin typeface="+mn-lt"/>
                        </a:rPr>
                        <a:t>Number of complaints received during the year*</a:t>
                      </a:r>
                      <a:endParaRPr lang="en-IN" dirty="0">
                        <a:latin typeface="+mn-lt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IN" sz="1200" b="0" i="0" u="none" strike="noStrike" dirty="0">
                        <a:effectLst/>
                        <a:latin typeface="Book Antiqua" panose="02040602050305030304" pitchFamily="18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IN" sz="1200" b="0" i="0" u="none" strike="noStrike"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N" sz="1200" b="0" u="none" strike="noStrike" dirty="0">
                          <a:effectLst/>
                          <a:latin typeface="+mn-lt"/>
                        </a:rPr>
                        <a:t>1,55,958 </a:t>
                      </a:r>
                      <a:endParaRPr lang="en-IN" sz="1200" b="0" i="0" u="none" strike="noStrike" dirty="0"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N" sz="1200" b="0" u="none" strike="noStrike" dirty="0">
                          <a:effectLst/>
                          <a:latin typeface="+mn-lt"/>
                        </a:rPr>
                        <a:t>60,330 </a:t>
                      </a:r>
                      <a:endParaRPr lang="en-IN" sz="1200" b="0" i="0" u="none" strike="noStrike" dirty="0"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463227009"/>
                  </a:ext>
                </a:extLst>
              </a:tr>
              <a:tr h="233236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N" sz="1200" b="0" u="none" strike="noStrike">
                          <a:effectLst/>
                          <a:latin typeface="+mn-lt"/>
                        </a:rPr>
                        <a:t>3</a:t>
                      </a:r>
                      <a:endParaRPr lang="en-IN" sz="1200" b="0" i="0" u="none" strike="noStrike"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IN" sz="1200" b="0" i="0" u="none" strike="noStrike" dirty="0"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 gridSpan="4">
                  <a:txBody>
                    <a:bodyPr/>
                    <a:lstStyle/>
                    <a:p>
                      <a:r>
                        <a:rPr lang="en-US" sz="1200" b="0" u="none" strike="noStrike" dirty="0">
                          <a:effectLst/>
                          <a:latin typeface="+mn-lt"/>
                        </a:rPr>
                        <a:t>Number of complaints disposed during the year*</a:t>
                      </a:r>
                      <a:endParaRPr lang="en-IN" dirty="0">
                        <a:latin typeface="+mn-lt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IN" sz="1200" b="0" i="0" u="none" strike="noStrike" dirty="0">
                        <a:effectLst/>
                        <a:latin typeface="Book Antiqua" panose="02040602050305030304" pitchFamily="18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IN" sz="1200" b="0" i="0" u="none" strike="noStrike"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N" sz="1200" b="0" u="none" strike="noStrike" dirty="0">
                          <a:effectLst/>
                          <a:latin typeface="+mn-lt"/>
                        </a:rPr>
                        <a:t>1,50,992 </a:t>
                      </a:r>
                      <a:endParaRPr lang="en-IN" sz="1200" b="0" i="0" u="none" strike="noStrike" dirty="0"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N" sz="1200" b="0" u="none" strike="noStrike" dirty="0">
                          <a:effectLst/>
                          <a:latin typeface="+mn-lt"/>
                        </a:rPr>
                        <a:t>60,600 </a:t>
                      </a:r>
                      <a:endParaRPr lang="en-IN" sz="1200" b="0" i="0" u="none" strike="noStrike" dirty="0"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939704525"/>
                  </a:ext>
                </a:extLst>
              </a:tr>
              <a:tr h="233236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N" sz="1200" b="0" u="none" strike="noStrike" dirty="0">
                          <a:effectLst/>
                          <a:latin typeface="+mn-lt"/>
                        </a:rPr>
                        <a:t> </a:t>
                      </a:r>
                      <a:endParaRPr lang="en-IN" sz="1200" b="0" i="0" u="none" strike="noStrike" dirty="0"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N" sz="1200" b="0" u="none" strike="noStrike" dirty="0">
                          <a:effectLst/>
                          <a:latin typeface="+mn-lt"/>
                        </a:rPr>
                        <a:t>3.1</a:t>
                      </a:r>
                      <a:endParaRPr lang="en-IN" sz="1200" b="0" i="0" u="none" strike="noStrike" dirty="0"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 gridSpan="4">
                  <a:txBody>
                    <a:bodyPr/>
                    <a:lstStyle/>
                    <a:p>
                      <a:r>
                        <a:rPr lang="en-US" sz="1200" b="0" u="none" strike="noStrike">
                          <a:effectLst/>
                          <a:latin typeface="+mn-lt"/>
                        </a:rPr>
                        <a:t>Of which, number of complaints rejected by the bank</a:t>
                      </a:r>
                      <a:endParaRPr lang="en-IN">
                        <a:latin typeface="+mn-lt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IN" sz="1200" b="0" i="0" u="none" strike="noStrike" dirty="0">
                        <a:effectLst/>
                        <a:latin typeface="Book Antiqua" panose="02040602050305030304" pitchFamily="18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IN" sz="1200" b="0" i="0" u="none" strike="noStrike"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N" sz="1200" b="0" u="none" strike="noStrike" dirty="0">
                          <a:effectLst/>
                          <a:latin typeface="+mn-lt"/>
                        </a:rPr>
                        <a:t>22,082 </a:t>
                      </a:r>
                      <a:endParaRPr lang="en-IN" sz="1200" b="0" i="0" u="none" strike="noStrike" dirty="0"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N" sz="1200" b="0" u="none" strike="noStrike" dirty="0">
                          <a:effectLst/>
                          <a:latin typeface="+mn-lt"/>
                        </a:rPr>
                        <a:t>5,995 </a:t>
                      </a:r>
                      <a:endParaRPr lang="en-IN" sz="1200" b="0" i="0" u="none" strike="noStrike" dirty="0"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996485649"/>
                  </a:ext>
                </a:extLst>
              </a:tr>
              <a:tr h="233236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N" sz="1200" b="0" u="none" strike="noStrike" dirty="0">
                          <a:effectLst/>
                          <a:latin typeface="+mn-lt"/>
                        </a:rPr>
                        <a:t>4</a:t>
                      </a:r>
                      <a:endParaRPr lang="en-IN" sz="1200" b="0" i="0" u="none" strike="noStrike" dirty="0"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IN" sz="1200" b="0" i="0" u="none" strike="noStrike" dirty="0"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 gridSpan="4">
                  <a:txBody>
                    <a:bodyPr/>
                    <a:lstStyle/>
                    <a:p>
                      <a:r>
                        <a:rPr lang="en-US" sz="1200" b="0" u="none" strike="noStrike" dirty="0">
                          <a:effectLst/>
                          <a:latin typeface="+mn-lt"/>
                        </a:rPr>
                        <a:t>Number of complaints pending at the end of the year</a:t>
                      </a:r>
                      <a:endParaRPr lang="en-IN" dirty="0">
                        <a:latin typeface="+mn-lt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IN" sz="1200" b="0" i="0" u="none" strike="noStrike" dirty="0">
                        <a:effectLst/>
                        <a:latin typeface="Book Antiqua" panose="02040602050305030304" pitchFamily="18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IN" sz="1200" b="0" i="0" u="none" strike="noStrike"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N" sz="1200" b="0" u="none" strike="noStrike" dirty="0">
                          <a:effectLst/>
                          <a:latin typeface="+mn-lt"/>
                        </a:rPr>
                        <a:t>6,116 </a:t>
                      </a:r>
                      <a:endParaRPr lang="en-IN" sz="1200" b="0" i="0" u="none" strike="noStrike" dirty="0"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N" sz="1200" b="0" u="none" strike="noStrike" dirty="0">
                          <a:effectLst/>
                          <a:latin typeface="+mn-lt"/>
                        </a:rPr>
                        <a:t>1,150 </a:t>
                      </a:r>
                      <a:endParaRPr lang="en-IN" sz="1200" b="0" i="0" u="none" strike="noStrike" dirty="0"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6325269"/>
                  </a:ext>
                </a:extLst>
              </a:tr>
              <a:tr h="251649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N" sz="1200" b="0" u="none" strike="noStrike">
                          <a:effectLst/>
                          <a:latin typeface="+mn-lt"/>
                        </a:rPr>
                        <a:t> </a:t>
                      </a:r>
                      <a:endParaRPr lang="en-IN" sz="1200" b="0" i="0" u="none" strike="noStrike"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 gridSpan="6"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u="none" strike="noStrike" dirty="0">
                          <a:effectLst/>
                          <a:latin typeface="+mn-lt"/>
                        </a:rPr>
                        <a:t>Maintainable complaints received by the bank from OBOs</a:t>
                      </a:r>
                      <a:endParaRPr lang="en-US" sz="1200" b="0" i="0" u="none" strike="noStrike" dirty="0"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N" sz="1200" b="0" u="none" strike="noStrike" dirty="0">
                          <a:effectLst/>
                          <a:latin typeface="+mn-lt"/>
                        </a:rPr>
                        <a:t> </a:t>
                      </a:r>
                      <a:endParaRPr lang="en-IN" sz="1200" b="0" i="0" u="none" strike="noStrike" dirty="0"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N" sz="1200" b="0" u="none" strike="noStrike" dirty="0">
                          <a:effectLst/>
                          <a:latin typeface="+mn-lt"/>
                        </a:rPr>
                        <a:t> </a:t>
                      </a:r>
                      <a:endParaRPr lang="en-IN" sz="1200" b="0" i="0" u="none" strike="noStrike" dirty="0"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183704871"/>
                  </a:ext>
                </a:extLst>
              </a:tr>
              <a:tr h="245511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N" sz="1200" b="0" u="none" strike="noStrike" dirty="0">
                          <a:effectLst/>
                          <a:latin typeface="+mn-lt"/>
                        </a:rPr>
                        <a:t>5</a:t>
                      </a:r>
                      <a:endParaRPr lang="en-IN" sz="1200" b="0" i="0" u="none" strike="noStrike" dirty="0"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IN" sz="1200" b="0" i="0" u="none" strike="noStrike" dirty="0"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 gridSpan="5">
                  <a:txBody>
                    <a:bodyPr/>
                    <a:lstStyle/>
                    <a:p>
                      <a:r>
                        <a:rPr lang="en-US" sz="1200" b="0" u="none" strike="noStrike">
                          <a:effectLst/>
                          <a:latin typeface="+mn-lt"/>
                        </a:rPr>
                        <a:t>Number of maintainable complaints received by the bank from OBOs</a:t>
                      </a:r>
                      <a:endParaRPr lang="en-IN">
                        <a:latin typeface="+mn-lt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IN" sz="1200" b="0" i="0" u="none" strike="noStrike" dirty="0">
                        <a:effectLst/>
                        <a:latin typeface="Book Antiqua" panose="02040602050305030304" pitchFamily="18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N" sz="1200" b="0" u="none" strike="noStrike" dirty="0">
                          <a:effectLst/>
                          <a:latin typeface="+mn-lt"/>
                        </a:rPr>
                        <a:t>1,407 </a:t>
                      </a:r>
                      <a:endParaRPr lang="en-IN" sz="1200" b="0" i="0" u="none" strike="noStrike" dirty="0"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N" sz="1200" b="0" u="none" strike="noStrike" dirty="0">
                          <a:effectLst/>
                          <a:latin typeface="+mn-lt"/>
                        </a:rPr>
                        <a:t>952 </a:t>
                      </a:r>
                      <a:endParaRPr lang="en-IN" sz="1200" b="0" i="0" u="none" strike="noStrike" dirty="0"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937135667"/>
                  </a:ext>
                </a:extLst>
              </a:tr>
              <a:tr h="245511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N" sz="1200" b="0" u="none" strike="noStrike" dirty="0">
                          <a:effectLst/>
                          <a:latin typeface="+mn-lt"/>
                        </a:rPr>
                        <a:t> </a:t>
                      </a:r>
                      <a:endParaRPr lang="en-IN" sz="1200" b="0" i="0" u="none" strike="noStrike" dirty="0"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N" sz="1200" b="0" u="none" strike="noStrike">
                          <a:effectLst/>
                          <a:latin typeface="+mn-lt"/>
                        </a:rPr>
                        <a:t>5.1</a:t>
                      </a:r>
                      <a:endParaRPr lang="en-IN" sz="1200" b="0" i="0" u="none" strike="noStrike"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 gridSpan="5">
                  <a:txBody>
                    <a:bodyPr/>
                    <a:lstStyle/>
                    <a:p>
                      <a:r>
                        <a:rPr lang="en-US" sz="1200" b="0" u="none" strike="noStrike">
                          <a:effectLst/>
                          <a:latin typeface="+mn-lt"/>
                        </a:rPr>
                        <a:t>Number of complaints resolved in favour of the bank by Bos</a:t>
                      </a:r>
                      <a:endParaRPr lang="en-IN">
                        <a:latin typeface="+mn-lt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IN" sz="1200" b="0" i="0" u="none" strike="noStrike">
                        <a:effectLst/>
                        <a:latin typeface="Book Antiqua" panose="02040602050305030304" pitchFamily="18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N" sz="1200" b="0" u="none" strike="noStrike" dirty="0">
                          <a:effectLst/>
                          <a:latin typeface="+mn-lt"/>
                        </a:rPr>
                        <a:t>601 </a:t>
                      </a:r>
                      <a:endParaRPr lang="en-IN" sz="1200" b="0" i="0" u="none" strike="noStrike" dirty="0"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N" sz="1200" b="0" u="none" strike="noStrike" dirty="0">
                          <a:effectLst/>
                          <a:latin typeface="+mn-lt"/>
                        </a:rPr>
                        <a:t>334 </a:t>
                      </a:r>
                      <a:endParaRPr lang="en-IN" sz="1200" b="0" i="0" u="none" strike="noStrike" dirty="0"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670276368"/>
                  </a:ext>
                </a:extLst>
              </a:tr>
              <a:tr h="41701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N" sz="1200" b="0" u="none" strike="noStrike">
                          <a:effectLst/>
                          <a:latin typeface="+mn-lt"/>
                        </a:rPr>
                        <a:t> </a:t>
                      </a:r>
                      <a:endParaRPr lang="en-IN" sz="1200" b="0" i="0" u="none" strike="noStrike"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N" sz="1200" b="0" u="none" strike="noStrike" dirty="0">
                          <a:effectLst/>
                          <a:latin typeface="+mn-lt"/>
                        </a:rPr>
                        <a:t>5.2</a:t>
                      </a:r>
                      <a:endParaRPr lang="en-IN" sz="1200" b="0" i="0" u="none" strike="noStrike" dirty="0"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 gridSpan="5">
                  <a:txBody>
                    <a:bodyPr/>
                    <a:lstStyle/>
                    <a:p>
                      <a:r>
                        <a:rPr lang="en-US" sz="1200" b="0" u="none" strike="noStrike">
                          <a:effectLst/>
                          <a:latin typeface="+mn-lt"/>
                        </a:rPr>
                        <a:t>Number of complaints resolved through conciliation/mediation/advisories issued by Bos</a:t>
                      </a:r>
                      <a:endParaRPr lang="en-IN">
                        <a:latin typeface="+mn-lt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IN" sz="1200" b="0" i="0" u="none" strike="noStrike" dirty="0">
                        <a:effectLst/>
                        <a:latin typeface="Book Antiqua" panose="02040602050305030304" pitchFamily="18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N" sz="1200" b="0" u="none" strike="noStrike" dirty="0">
                          <a:effectLst/>
                          <a:latin typeface="+mn-lt"/>
                        </a:rPr>
                        <a:t>806 </a:t>
                      </a:r>
                      <a:endParaRPr lang="en-IN" sz="1200" b="0" i="0" u="none" strike="noStrike" dirty="0"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N" sz="1200" b="0" u="none" strike="noStrike" dirty="0">
                          <a:effectLst/>
                          <a:latin typeface="+mn-lt"/>
                        </a:rPr>
                        <a:t>617 </a:t>
                      </a:r>
                      <a:endParaRPr lang="en-IN" sz="1200" b="0" i="0" u="none" strike="noStrike" dirty="0"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768006628"/>
                  </a:ext>
                </a:extLst>
              </a:tr>
              <a:tr h="41701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N" sz="1200" b="0" u="none" strike="noStrike">
                          <a:effectLst/>
                          <a:latin typeface="+mn-lt"/>
                        </a:rPr>
                        <a:t> </a:t>
                      </a:r>
                      <a:endParaRPr lang="en-IN" sz="1200" b="0" i="0" u="none" strike="noStrike"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N" sz="1200" b="0" u="none" strike="noStrike" dirty="0">
                          <a:effectLst/>
                          <a:latin typeface="+mn-lt"/>
                        </a:rPr>
                        <a:t>5.3</a:t>
                      </a:r>
                      <a:endParaRPr lang="en-IN" sz="1200" b="0" i="0" u="none" strike="noStrike" dirty="0"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 gridSpan="5">
                  <a:txBody>
                    <a:bodyPr/>
                    <a:lstStyle/>
                    <a:p>
                      <a:r>
                        <a:rPr lang="en-US" sz="1200" b="0" u="none" strike="noStrike">
                          <a:effectLst/>
                          <a:latin typeface="+mn-lt"/>
                        </a:rPr>
                        <a:t>Number of complaints resolved after passing of Awards by BOs against the bank</a:t>
                      </a:r>
                      <a:endParaRPr lang="en-IN">
                        <a:latin typeface="+mn-lt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IN" sz="1200" b="0" i="0" u="none" strike="noStrike" dirty="0">
                        <a:effectLst/>
                        <a:latin typeface="Book Antiqua" panose="02040602050305030304" pitchFamily="18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N" sz="1200" b="0" u="none" strike="noStrike" dirty="0">
                          <a:effectLst/>
                          <a:latin typeface="+mn-lt"/>
                        </a:rPr>
                        <a:t>-   </a:t>
                      </a:r>
                      <a:endParaRPr lang="en-IN" sz="1200" b="0" i="0" u="none" strike="noStrike" dirty="0"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N" sz="1200" b="0" u="none" strike="noStrike" dirty="0">
                          <a:effectLst/>
                          <a:latin typeface="+mn-lt"/>
                        </a:rPr>
                        <a:t>1 </a:t>
                      </a:r>
                      <a:endParaRPr lang="en-IN" sz="1200" b="0" i="0" u="none" strike="noStrike" dirty="0"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644149462"/>
                  </a:ext>
                </a:extLst>
              </a:tr>
              <a:tr h="41701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N" sz="1200" b="0" u="none" strike="noStrike" dirty="0">
                          <a:effectLst/>
                          <a:latin typeface="+mn-lt"/>
                        </a:rPr>
                        <a:t>6</a:t>
                      </a:r>
                      <a:endParaRPr lang="en-IN" sz="1200" b="0" i="0" u="none" strike="noStrike" dirty="0"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IN" sz="1200" b="0" i="0" u="none" strike="noStrike"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 gridSpan="5">
                  <a:txBody>
                    <a:bodyPr/>
                    <a:lstStyle/>
                    <a:p>
                      <a:r>
                        <a:rPr lang="en-US" sz="1200" b="0" u="none" strike="noStrike">
                          <a:effectLst/>
                          <a:latin typeface="+mn-lt"/>
                        </a:rPr>
                        <a:t>Number of Awards unimplemented within the stipulated time (other than those appealed)</a:t>
                      </a:r>
                      <a:endParaRPr lang="en-IN">
                        <a:latin typeface="+mn-lt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IN" sz="1200" b="0" i="0" u="none" strike="noStrike">
                        <a:effectLst/>
                        <a:latin typeface="Book Antiqua" panose="02040602050305030304" pitchFamily="18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N" sz="1200" b="0" u="none" strike="noStrike" dirty="0">
                          <a:effectLst/>
                          <a:latin typeface="+mn-lt"/>
                        </a:rPr>
                        <a:t>-   </a:t>
                      </a:r>
                      <a:endParaRPr lang="en-IN" sz="1200" b="0" i="0" u="none" strike="noStrike" dirty="0"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N" sz="1200" b="0" u="none" strike="noStrike" dirty="0">
                          <a:effectLst/>
                          <a:latin typeface="+mn-lt"/>
                        </a:rPr>
                        <a:t> - </a:t>
                      </a:r>
                      <a:endParaRPr lang="en-IN" sz="1200" b="0" i="0" u="none" strike="noStrike" dirty="0"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090210806"/>
                  </a:ext>
                </a:extLst>
              </a:tr>
              <a:tr h="20850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N" sz="1200" b="0" u="none" strike="noStrike" dirty="0">
                          <a:effectLst/>
                          <a:latin typeface="+mn-lt"/>
                        </a:rPr>
                        <a:t> </a:t>
                      </a:r>
                      <a:endParaRPr lang="en-IN" sz="1200" b="0" i="0" u="none" strike="noStrike" dirty="0"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N" sz="1200" b="0" u="none" strike="noStrike" dirty="0">
                          <a:effectLst/>
                          <a:latin typeface="+mn-lt"/>
                        </a:rPr>
                        <a:t> </a:t>
                      </a:r>
                      <a:endParaRPr lang="en-IN" sz="1200" b="0" i="0" u="none" strike="noStrike" dirty="0"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 gridSpan="2">
                  <a:txBody>
                    <a:bodyPr/>
                    <a:lstStyle/>
                    <a:p>
                      <a:r>
                        <a:rPr lang="en-IN" sz="1200" b="0" u="none" strike="noStrike" dirty="0">
                          <a:effectLst/>
                          <a:latin typeface="+mn-lt"/>
                        </a:rPr>
                        <a:t> </a:t>
                      </a:r>
                      <a:endParaRPr lang="en-IN" dirty="0">
                        <a:latin typeface="+mn-lt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IN" sz="1200" b="0" i="0" u="none" strike="noStrike" dirty="0">
                        <a:effectLst/>
                        <a:latin typeface="Book Antiqua" panose="0204060205030503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N" sz="1200" b="0" u="none" strike="noStrike" dirty="0">
                          <a:effectLst/>
                          <a:latin typeface="+mn-lt"/>
                        </a:rPr>
                        <a:t> </a:t>
                      </a:r>
                      <a:endParaRPr lang="en-IN" sz="1200" b="0" i="0" u="none" strike="noStrike" dirty="0"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N" sz="1200" b="0" u="none" strike="noStrike" dirty="0">
                          <a:effectLst/>
                          <a:latin typeface="+mn-lt"/>
                        </a:rPr>
                        <a:t> </a:t>
                      </a:r>
                      <a:endParaRPr lang="en-IN" sz="1200" b="0" i="0" u="none" strike="noStrike" dirty="0"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N" sz="1200" b="0" u="none" strike="noStrike" dirty="0">
                          <a:effectLst/>
                          <a:latin typeface="+mn-lt"/>
                        </a:rPr>
                        <a:t> </a:t>
                      </a:r>
                      <a:endParaRPr lang="en-IN" sz="1200" b="0" i="0" u="none" strike="noStrike" dirty="0"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N" sz="1200" b="0" u="none" strike="noStrike" dirty="0">
                          <a:effectLst/>
                          <a:latin typeface="+mn-lt"/>
                        </a:rPr>
                        <a:t> </a:t>
                      </a:r>
                      <a:endParaRPr lang="en-IN" sz="1200" b="0" i="0" u="none" strike="noStrike" dirty="0"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N" sz="1200" b="0" u="none" strike="noStrike" dirty="0">
                          <a:effectLst/>
                          <a:latin typeface="+mn-lt"/>
                        </a:rPr>
                        <a:t> </a:t>
                      </a:r>
                      <a:endParaRPr lang="en-IN" sz="1200" b="0" i="0" u="none" strike="noStrike" dirty="0"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7887859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110651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6995A1-0A53-F81B-4FCD-2DEA1C697D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8B7AB23-6E59-EE90-F953-D57E6AF8EE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solidFill>
                  <a:prstClr val="black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Top 5 Grounds of Complaints: FY 2024-25</a:t>
            </a:r>
            <a:endParaRPr lang="en-IN" sz="2400" dirty="0"/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FC4AAE28-B012-BF7D-D39D-743D477EEA0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5298550"/>
              </p:ext>
            </p:extLst>
          </p:nvPr>
        </p:nvGraphicFramePr>
        <p:xfrm>
          <a:off x="213360" y="1617556"/>
          <a:ext cx="11740839" cy="4594903"/>
        </p:xfrm>
        <a:graphic>
          <a:graphicData uri="http://schemas.openxmlformats.org/drawingml/2006/table">
            <a:tbl>
              <a:tblPr firstRow="1" bandRow="1">
                <a:tableStyleId>{0E3FDE45-AF77-4B5C-9715-49D594BDF05E}</a:tableStyleId>
              </a:tblPr>
              <a:tblGrid>
                <a:gridCol w="2767346">
                  <a:extLst>
                    <a:ext uri="{9D8B030D-6E8A-4147-A177-3AD203B41FA5}">
                      <a16:colId xmlns:a16="http://schemas.microsoft.com/office/drawing/2014/main" val="1565999673"/>
                    </a:ext>
                  </a:extLst>
                </a:gridCol>
                <a:gridCol w="2174528">
                  <a:extLst>
                    <a:ext uri="{9D8B030D-6E8A-4147-A177-3AD203B41FA5}">
                      <a16:colId xmlns:a16="http://schemas.microsoft.com/office/drawing/2014/main" val="1251843833"/>
                    </a:ext>
                  </a:extLst>
                </a:gridCol>
                <a:gridCol w="1851192">
                  <a:extLst>
                    <a:ext uri="{9D8B030D-6E8A-4147-A177-3AD203B41FA5}">
                      <a16:colId xmlns:a16="http://schemas.microsoft.com/office/drawing/2014/main" val="973715291"/>
                    </a:ext>
                  </a:extLst>
                </a:gridCol>
                <a:gridCol w="1639734">
                  <a:extLst>
                    <a:ext uri="{9D8B030D-6E8A-4147-A177-3AD203B41FA5}">
                      <a16:colId xmlns:a16="http://schemas.microsoft.com/office/drawing/2014/main" val="3854756360"/>
                    </a:ext>
                  </a:extLst>
                </a:gridCol>
                <a:gridCol w="1597826">
                  <a:extLst>
                    <a:ext uri="{9D8B030D-6E8A-4147-A177-3AD203B41FA5}">
                      <a16:colId xmlns:a16="http://schemas.microsoft.com/office/drawing/2014/main" val="4164630526"/>
                    </a:ext>
                  </a:extLst>
                </a:gridCol>
                <a:gridCol w="1710213">
                  <a:extLst>
                    <a:ext uri="{9D8B030D-6E8A-4147-A177-3AD203B41FA5}">
                      <a16:colId xmlns:a16="http://schemas.microsoft.com/office/drawing/2014/main" val="729633952"/>
                    </a:ext>
                  </a:extLst>
                </a:gridCol>
              </a:tblGrid>
              <a:tr h="978945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1" u="none" strike="noStrike" dirty="0">
                          <a:effectLst/>
                          <a:latin typeface="+mn-lt"/>
                        </a:rPr>
                        <a:t>Grounds of complaints, (i.e. complaints relating to)</a:t>
                      </a:r>
                      <a:endParaRPr lang="en-US" sz="1200" b="1" i="0" u="none" strike="noStrike" dirty="0">
                        <a:effectLst/>
                        <a:latin typeface="+mn-lt"/>
                      </a:endParaRPr>
                    </a:p>
                  </a:txBody>
                  <a:tcPr marL="5454" marR="5454" marT="5454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1" u="none" strike="noStrike" dirty="0">
                          <a:effectLst/>
                          <a:latin typeface="+mn-lt"/>
                        </a:rPr>
                        <a:t>Number of complaints pending at the beginning of the year </a:t>
                      </a:r>
                      <a:endParaRPr lang="en-US" sz="1200" b="1" i="0" u="none" strike="noStrike" dirty="0">
                        <a:effectLst/>
                        <a:latin typeface="+mn-lt"/>
                      </a:endParaRPr>
                    </a:p>
                  </a:txBody>
                  <a:tcPr marL="5454" marR="5454" marT="5454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1" u="none" strike="noStrike" dirty="0">
                          <a:effectLst/>
                          <a:latin typeface="+mn-lt"/>
                        </a:rPr>
                        <a:t>Number of complaints received during the year</a:t>
                      </a:r>
                      <a:endParaRPr lang="en-US" sz="1200" b="1" i="0" u="none" strike="noStrike" dirty="0">
                        <a:effectLst/>
                        <a:latin typeface="+mn-lt"/>
                      </a:endParaRPr>
                    </a:p>
                  </a:txBody>
                  <a:tcPr marL="5454" marR="5454" marT="5454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1" u="none" strike="noStrike" dirty="0">
                          <a:effectLst/>
                          <a:latin typeface="+mn-lt"/>
                        </a:rPr>
                        <a:t>% increase/ (decrease) in the number of complaints received over the previous year</a:t>
                      </a:r>
                      <a:endParaRPr lang="en-US" sz="1200" b="1" i="0" u="none" strike="noStrike" dirty="0">
                        <a:effectLst/>
                        <a:latin typeface="+mn-lt"/>
                      </a:endParaRPr>
                    </a:p>
                  </a:txBody>
                  <a:tcPr marL="5454" marR="5454" marT="5454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1" u="none" strike="noStrike" dirty="0">
                          <a:effectLst/>
                          <a:latin typeface="+mn-lt"/>
                        </a:rPr>
                        <a:t>Number of complaints pending at the end of the year</a:t>
                      </a:r>
                      <a:endParaRPr lang="en-US" sz="1200" b="1" i="0" u="none" strike="noStrike" dirty="0">
                        <a:effectLst/>
                        <a:latin typeface="+mn-lt"/>
                      </a:endParaRPr>
                    </a:p>
                  </a:txBody>
                  <a:tcPr marL="5454" marR="5454" marT="5454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1" u="none" strike="noStrike" dirty="0">
                          <a:effectLst/>
                          <a:latin typeface="+mn-lt"/>
                        </a:rPr>
                        <a:t>Of 5, number of complaints pending beyond 30 days </a:t>
                      </a:r>
                      <a:br>
                        <a:rPr lang="en-US" sz="1200" b="1" u="none" strike="noStrike" dirty="0">
                          <a:effectLst/>
                          <a:latin typeface="+mn-lt"/>
                        </a:rPr>
                      </a:br>
                      <a:endParaRPr lang="en-US" sz="1200" b="1" i="0" u="none" strike="noStrike" dirty="0">
                        <a:effectLst/>
                        <a:latin typeface="+mn-lt"/>
                      </a:endParaRPr>
                    </a:p>
                  </a:txBody>
                  <a:tcPr marL="5454" marR="5454" marT="5454" marB="0" anchor="ctr"/>
                </a:tc>
                <a:extLst>
                  <a:ext uri="{0D108BD9-81ED-4DB2-BD59-A6C34878D82A}">
                    <a16:rowId xmlns:a16="http://schemas.microsoft.com/office/drawing/2014/main" val="621884527"/>
                  </a:ext>
                </a:extLst>
              </a:tr>
              <a:tr h="383488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N" sz="1200" b="1" u="none" strike="noStrike" dirty="0">
                          <a:effectLst/>
                          <a:latin typeface="+mn-lt"/>
                        </a:rPr>
                        <a:t>1</a:t>
                      </a:r>
                      <a:endParaRPr lang="en-IN" sz="1200" b="1" i="0" u="none" strike="noStrike" dirty="0">
                        <a:effectLst/>
                        <a:latin typeface="+mn-lt"/>
                      </a:endParaRPr>
                    </a:p>
                  </a:txBody>
                  <a:tcPr marL="5454" marR="5454" marT="5454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N" sz="1200" b="1" u="none" strike="noStrike" dirty="0">
                          <a:effectLst/>
                          <a:latin typeface="+mn-lt"/>
                        </a:rPr>
                        <a:t>2</a:t>
                      </a:r>
                      <a:endParaRPr lang="en-IN" sz="1200" b="1" i="0" u="none" strike="noStrike" dirty="0">
                        <a:effectLst/>
                        <a:latin typeface="+mn-lt"/>
                      </a:endParaRPr>
                    </a:p>
                  </a:txBody>
                  <a:tcPr marL="5454" marR="5454" marT="5454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N" sz="1200" b="1" u="none" strike="noStrike" dirty="0">
                          <a:effectLst/>
                          <a:latin typeface="+mn-lt"/>
                        </a:rPr>
                        <a:t>3</a:t>
                      </a:r>
                      <a:endParaRPr lang="en-IN" sz="1200" b="1" i="0" u="none" strike="noStrike" dirty="0">
                        <a:effectLst/>
                        <a:latin typeface="+mn-lt"/>
                      </a:endParaRPr>
                    </a:p>
                  </a:txBody>
                  <a:tcPr marL="5454" marR="5454" marT="5454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N" sz="1200" b="1" u="none" strike="noStrike" dirty="0">
                          <a:effectLst/>
                          <a:latin typeface="+mn-lt"/>
                        </a:rPr>
                        <a:t>4</a:t>
                      </a:r>
                      <a:endParaRPr lang="en-IN" sz="1200" b="1" i="0" u="none" strike="noStrike" dirty="0">
                        <a:effectLst/>
                        <a:latin typeface="+mn-lt"/>
                      </a:endParaRPr>
                    </a:p>
                  </a:txBody>
                  <a:tcPr marL="5454" marR="5454" marT="5454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N" sz="1200" b="1" u="none" strike="noStrike" dirty="0">
                          <a:effectLst/>
                          <a:latin typeface="+mn-lt"/>
                        </a:rPr>
                        <a:t>5</a:t>
                      </a:r>
                      <a:endParaRPr lang="en-IN" sz="1200" b="1" i="0" u="none" strike="noStrike" dirty="0">
                        <a:effectLst/>
                        <a:latin typeface="+mn-lt"/>
                      </a:endParaRPr>
                    </a:p>
                  </a:txBody>
                  <a:tcPr marL="5454" marR="5454" marT="5454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N" sz="1200" b="1" u="none" strike="noStrike">
                          <a:effectLst/>
                          <a:latin typeface="+mn-lt"/>
                        </a:rPr>
                        <a:t>6</a:t>
                      </a:r>
                      <a:endParaRPr lang="en-IN" sz="1200" b="1" i="0" u="none" strike="noStrike">
                        <a:effectLst/>
                        <a:latin typeface="+mn-lt"/>
                      </a:endParaRPr>
                    </a:p>
                  </a:txBody>
                  <a:tcPr marL="5454" marR="5454" marT="5454" marB="0" anchor="ctr"/>
                </a:tc>
                <a:extLst>
                  <a:ext uri="{0D108BD9-81ED-4DB2-BD59-A6C34878D82A}">
                    <a16:rowId xmlns:a16="http://schemas.microsoft.com/office/drawing/2014/main" val="173007568"/>
                  </a:ext>
                </a:extLst>
              </a:tr>
              <a:tr h="41091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N" sz="1200" b="0" u="none" strike="noStrike" dirty="0">
                          <a:effectLst/>
                          <a:latin typeface="+mn-lt"/>
                        </a:rPr>
                        <a:t>Internet/Mobile/Electronic Banking</a:t>
                      </a:r>
                      <a:endParaRPr lang="en-IN" sz="1200" b="0" i="0" u="none" strike="noStrike" dirty="0">
                        <a:effectLst/>
                        <a:latin typeface="+mn-lt"/>
                      </a:endParaRPr>
                    </a:p>
                  </a:txBody>
                  <a:tcPr marL="5454" marR="5454" marT="5454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N" sz="1200" b="0" u="none" strike="noStrike" dirty="0">
                          <a:effectLst/>
                          <a:latin typeface="+mn-lt"/>
                        </a:rPr>
                        <a:t>312 </a:t>
                      </a:r>
                      <a:endParaRPr lang="en-IN" sz="1200" b="0" i="0" u="none" strike="noStrike" dirty="0">
                        <a:effectLst/>
                        <a:latin typeface="+mn-lt"/>
                      </a:endParaRPr>
                    </a:p>
                  </a:txBody>
                  <a:tcPr marL="5454" marR="5454" marT="5454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N" sz="1200" b="0" u="none" strike="noStrike" dirty="0">
                          <a:effectLst/>
                          <a:latin typeface="+mn-lt"/>
                        </a:rPr>
                        <a:t>46,068 </a:t>
                      </a:r>
                      <a:endParaRPr lang="en-IN" sz="1200" b="0" i="0" u="none" strike="noStrike" dirty="0">
                        <a:effectLst/>
                        <a:latin typeface="+mn-lt"/>
                      </a:endParaRPr>
                    </a:p>
                  </a:txBody>
                  <a:tcPr marL="5454" marR="5454" marT="5454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N" sz="1200" b="0" u="none" strike="noStrike" dirty="0">
                          <a:effectLst/>
                          <a:latin typeface="+mn-lt"/>
                        </a:rPr>
                        <a:t>104.74%</a:t>
                      </a:r>
                      <a:endParaRPr lang="en-IN" sz="1200" b="0" i="0" u="none" strike="noStrike" dirty="0">
                        <a:effectLst/>
                        <a:latin typeface="+mn-lt"/>
                      </a:endParaRPr>
                    </a:p>
                  </a:txBody>
                  <a:tcPr marL="5454" marR="5454" marT="5454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N" sz="1200" b="0" u="none" strike="noStrike" dirty="0">
                          <a:effectLst/>
                          <a:latin typeface="+mn-lt"/>
                        </a:rPr>
                        <a:t>1,149 </a:t>
                      </a:r>
                      <a:endParaRPr lang="en-IN" sz="1200" b="0" i="0" u="none" strike="noStrike" dirty="0">
                        <a:effectLst/>
                        <a:latin typeface="+mn-lt"/>
                      </a:endParaRPr>
                    </a:p>
                  </a:txBody>
                  <a:tcPr marL="5454" marR="5454" marT="5454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N" sz="1200" b="0" u="none" strike="noStrike" dirty="0">
                          <a:effectLst/>
                          <a:latin typeface="+mn-lt"/>
                        </a:rPr>
                        <a:t>319 </a:t>
                      </a:r>
                      <a:endParaRPr lang="en-IN" sz="1200" b="0" i="0" u="none" strike="noStrike" dirty="0">
                        <a:effectLst/>
                        <a:latin typeface="+mn-lt"/>
                      </a:endParaRPr>
                    </a:p>
                  </a:txBody>
                  <a:tcPr marL="5454" marR="5454" marT="5454" marB="0" anchor="ctr"/>
                </a:tc>
                <a:extLst>
                  <a:ext uri="{0D108BD9-81ED-4DB2-BD59-A6C34878D82A}">
                    <a16:rowId xmlns:a16="http://schemas.microsoft.com/office/drawing/2014/main" val="3876422996"/>
                  </a:ext>
                </a:extLst>
              </a:tr>
              <a:tr h="75586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u="none" strike="noStrike" dirty="0">
                          <a:effectLst/>
                          <a:latin typeface="+mn-lt"/>
                        </a:rPr>
                        <a:t>Account opening/difficulty in operation of accounts</a:t>
                      </a:r>
                      <a:endParaRPr lang="en-US" sz="1200" b="0" i="0" u="none" strike="noStrike" dirty="0">
                        <a:effectLst/>
                        <a:latin typeface="+mn-lt"/>
                      </a:endParaRPr>
                    </a:p>
                  </a:txBody>
                  <a:tcPr marL="5454" marR="5454" marT="5454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N" sz="1200" b="0" u="none" strike="noStrike" dirty="0">
                          <a:effectLst/>
                          <a:latin typeface="+mn-lt"/>
                        </a:rPr>
                        <a:t>300 </a:t>
                      </a:r>
                      <a:endParaRPr lang="en-US" sz="1200" b="0" i="0" u="none" strike="noStrike" dirty="0">
                        <a:effectLst/>
                        <a:latin typeface="+mn-lt"/>
                      </a:endParaRPr>
                    </a:p>
                  </a:txBody>
                  <a:tcPr marL="5454" marR="5454" marT="5454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N" sz="1200" b="0" u="none" strike="noStrike">
                          <a:effectLst/>
                          <a:latin typeface="+mn-lt"/>
                        </a:rPr>
                        <a:t>41,831 </a:t>
                      </a:r>
                      <a:endParaRPr lang="en-IN" sz="1200" b="0" i="0" u="none" strike="noStrike" dirty="0">
                        <a:effectLst/>
                        <a:latin typeface="+mn-lt"/>
                      </a:endParaRPr>
                    </a:p>
                  </a:txBody>
                  <a:tcPr marL="5454" marR="5454" marT="5454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N" sz="1200" b="0" u="none" strike="noStrike" dirty="0">
                          <a:effectLst/>
                          <a:latin typeface="+mn-lt"/>
                        </a:rPr>
                        <a:t>237.59%</a:t>
                      </a:r>
                      <a:endParaRPr lang="en-IN" sz="1200" b="0" i="0" u="none" strike="noStrike" dirty="0">
                        <a:effectLst/>
                        <a:latin typeface="+mn-lt"/>
                      </a:endParaRPr>
                    </a:p>
                  </a:txBody>
                  <a:tcPr marL="5454" marR="5454" marT="5454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N" sz="1200" b="0" u="none" strike="noStrike" dirty="0">
                          <a:effectLst/>
                          <a:latin typeface="+mn-lt"/>
                        </a:rPr>
                        <a:t>2,773 </a:t>
                      </a:r>
                      <a:endParaRPr lang="en-IN" sz="1200" b="0" i="0" u="none" strike="noStrike" dirty="0">
                        <a:effectLst/>
                        <a:latin typeface="+mn-lt"/>
                      </a:endParaRPr>
                    </a:p>
                  </a:txBody>
                  <a:tcPr marL="5454" marR="5454" marT="5454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N" sz="1200" b="0" u="none" strike="noStrike" dirty="0">
                          <a:effectLst/>
                          <a:latin typeface="+mn-lt"/>
                        </a:rPr>
                        <a:t>502 </a:t>
                      </a:r>
                      <a:endParaRPr lang="en-IN" sz="1200" b="0" i="0" u="none" strike="noStrike" dirty="0">
                        <a:effectLst/>
                        <a:latin typeface="+mn-lt"/>
                      </a:endParaRPr>
                    </a:p>
                  </a:txBody>
                  <a:tcPr marL="5454" marR="5454" marT="5454" marB="0" anchor="ctr"/>
                </a:tc>
                <a:extLst>
                  <a:ext uri="{0D108BD9-81ED-4DB2-BD59-A6C34878D82A}">
                    <a16:rowId xmlns:a16="http://schemas.microsoft.com/office/drawing/2014/main" val="3544453677"/>
                  </a:ext>
                </a:extLst>
              </a:tr>
              <a:tr h="41091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N" sz="1200" b="0" u="none" strike="noStrike" dirty="0">
                          <a:effectLst/>
                          <a:latin typeface="+mn-lt"/>
                        </a:rPr>
                        <a:t>ATM/Debit Cards</a:t>
                      </a:r>
                      <a:endParaRPr lang="en-IN" sz="1200" b="0" i="0" u="none" strike="noStrike" dirty="0">
                        <a:effectLst/>
                        <a:latin typeface="+mn-lt"/>
                      </a:endParaRPr>
                    </a:p>
                  </a:txBody>
                  <a:tcPr marL="5454" marR="5454" marT="5454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N" sz="1200" b="0" u="none" strike="noStrike" dirty="0">
                          <a:effectLst/>
                          <a:latin typeface="+mn-lt"/>
                        </a:rPr>
                        <a:t>148 </a:t>
                      </a:r>
                      <a:endParaRPr lang="en-IN" sz="1200" b="0" i="0" u="none" strike="noStrike" dirty="0">
                        <a:effectLst/>
                        <a:latin typeface="+mn-lt"/>
                      </a:endParaRPr>
                    </a:p>
                  </a:txBody>
                  <a:tcPr marL="5454" marR="5454" marT="5454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N" sz="1200" b="0" u="none" strike="noStrike">
                          <a:effectLst/>
                          <a:latin typeface="+mn-lt"/>
                        </a:rPr>
                        <a:t>26,718 </a:t>
                      </a:r>
                      <a:endParaRPr lang="en-IN" sz="1200" b="0" i="0" u="none" strike="noStrike" dirty="0">
                        <a:effectLst/>
                        <a:latin typeface="+mn-lt"/>
                      </a:endParaRPr>
                    </a:p>
                  </a:txBody>
                  <a:tcPr marL="5454" marR="5454" marT="5454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N" sz="1200" b="0" u="none" strike="noStrike" dirty="0">
                          <a:effectLst/>
                          <a:latin typeface="+mn-lt"/>
                        </a:rPr>
                        <a:t>48.79%</a:t>
                      </a:r>
                      <a:endParaRPr lang="en-IN" sz="1200" b="0" i="0" u="none" strike="noStrike" dirty="0">
                        <a:effectLst/>
                        <a:latin typeface="+mn-lt"/>
                      </a:endParaRPr>
                    </a:p>
                  </a:txBody>
                  <a:tcPr marL="5454" marR="5454" marT="5454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N" sz="1200" b="0" u="none" strike="noStrike" dirty="0">
                          <a:effectLst/>
                          <a:latin typeface="+mn-lt"/>
                        </a:rPr>
                        <a:t>397 </a:t>
                      </a:r>
                      <a:endParaRPr lang="en-IN" sz="1200" b="0" i="0" u="none" strike="noStrike" dirty="0">
                        <a:effectLst/>
                        <a:latin typeface="+mn-lt"/>
                      </a:endParaRPr>
                    </a:p>
                  </a:txBody>
                  <a:tcPr marL="5454" marR="5454" marT="5454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N" sz="1200" b="0" u="none" strike="noStrike" dirty="0">
                          <a:effectLst/>
                          <a:latin typeface="+mn-lt"/>
                        </a:rPr>
                        <a:t>95 </a:t>
                      </a:r>
                      <a:endParaRPr lang="en-IN" sz="1200" b="0" i="0" u="none" strike="noStrike" dirty="0">
                        <a:effectLst/>
                        <a:latin typeface="+mn-lt"/>
                      </a:endParaRPr>
                    </a:p>
                  </a:txBody>
                  <a:tcPr marL="5454" marR="5454" marT="5454" marB="0" anchor="ctr"/>
                </a:tc>
                <a:extLst>
                  <a:ext uri="{0D108BD9-81ED-4DB2-BD59-A6C34878D82A}">
                    <a16:rowId xmlns:a16="http://schemas.microsoft.com/office/drawing/2014/main" val="4218818888"/>
                  </a:ext>
                </a:extLst>
              </a:tr>
              <a:tr h="41091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N" sz="1200" b="0" u="none" strike="noStrike" dirty="0">
                          <a:effectLst/>
                          <a:latin typeface="+mn-lt"/>
                        </a:rPr>
                        <a:t>Loans and advances</a:t>
                      </a:r>
                      <a:endParaRPr lang="en-IN" sz="1200" b="0" i="0" u="none" strike="noStrike" dirty="0">
                        <a:effectLst/>
                        <a:latin typeface="+mn-lt"/>
                      </a:endParaRPr>
                    </a:p>
                  </a:txBody>
                  <a:tcPr marL="5454" marR="5454" marT="5454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N" sz="1200" b="0" u="none" strike="noStrike" dirty="0">
                          <a:effectLst/>
                          <a:latin typeface="+mn-lt"/>
                        </a:rPr>
                        <a:t>223 </a:t>
                      </a:r>
                      <a:endParaRPr lang="en-IN" sz="1200" b="0" i="0" u="none" strike="noStrike" dirty="0">
                        <a:effectLst/>
                        <a:latin typeface="+mn-lt"/>
                      </a:endParaRPr>
                    </a:p>
                  </a:txBody>
                  <a:tcPr marL="5454" marR="5454" marT="5454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N" sz="1200" b="0" u="none" strike="noStrike">
                          <a:effectLst/>
                          <a:latin typeface="+mn-lt"/>
                        </a:rPr>
                        <a:t>12,016 </a:t>
                      </a:r>
                      <a:endParaRPr lang="en-IN" sz="1200" b="0" i="0" u="none" strike="noStrike" dirty="0">
                        <a:effectLst/>
                        <a:latin typeface="+mn-lt"/>
                      </a:endParaRPr>
                    </a:p>
                  </a:txBody>
                  <a:tcPr marL="5454" marR="5454" marT="5454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N" sz="1200" b="0" u="none" strike="noStrike" dirty="0">
                          <a:effectLst/>
                          <a:latin typeface="+mn-lt"/>
                        </a:rPr>
                        <a:t>187.74%</a:t>
                      </a:r>
                      <a:endParaRPr lang="en-IN" sz="1200" b="0" i="0" u="none" strike="noStrike" dirty="0">
                        <a:effectLst/>
                        <a:latin typeface="+mn-lt"/>
                      </a:endParaRPr>
                    </a:p>
                  </a:txBody>
                  <a:tcPr marL="5454" marR="5454" marT="5454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N" sz="1200" b="0" u="none" strike="noStrike" dirty="0">
                          <a:effectLst/>
                          <a:latin typeface="+mn-lt"/>
                        </a:rPr>
                        <a:t>751 </a:t>
                      </a:r>
                      <a:endParaRPr lang="en-IN" sz="1200" b="0" i="0" u="none" strike="noStrike" dirty="0">
                        <a:effectLst/>
                        <a:latin typeface="+mn-lt"/>
                      </a:endParaRPr>
                    </a:p>
                  </a:txBody>
                  <a:tcPr marL="5454" marR="5454" marT="5454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N" sz="1200" b="0" u="none" strike="noStrike" dirty="0">
                          <a:effectLst/>
                          <a:latin typeface="+mn-lt"/>
                        </a:rPr>
                        <a:t>182 </a:t>
                      </a:r>
                      <a:endParaRPr lang="en-IN" sz="1200" b="0" i="0" u="none" strike="noStrike" dirty="0">
                        <a:effectLst/>
                        <a:latin typeface="+mn-lt"/>
                      </a:endParaRPr>
                    </a:p>
                  </a:txBody>
                  <a:tcPr marL="5454" marR="5454" marT="5454" marB="0" anchor="ctr"/>
                </a:tc>
                <a:extLst>
                  <a:ext uri="{0D108BD9-81ED-4DB2-BD59-A6C34878D82A}">
                    <a16:rowId xmlns:a16="http://schemas.microsoft.com/office/drawing/2014/main" val="4029445382"/>
                  </a:ext>
                </a:extLst>
              </a:tr>
              <a:tr h="41091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N" sz="1200" b="0" u="none" strike="noStrike" dirty="0">
                          <a:effectLst/>
                          <a:latin typeface="+mn-lt"/>
                        </a:rPr>
                        <a:t>Cross-selling/Para-Banking</a:t>
                      </a:r>
                      <a:endParaRPr lang="en-IN" sz="1200" b="0" i="0" u="none" strike="noStrike" dirty="0">
                        <a:effectLst/>
                        <a:latin typeface="+mn-lt"/>
                      </a:endParaRPr>
                    </a:p>
                  </a:txBody>
                  <a:tcPr marL="5454" marR="5454" marT="5454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N" sz="1200" b="0" u="none" strike="noStrike" dirty="0">
                          <a:effectLst/>
                          <a:latin typeface="+mn-lt"/>
                        </a:rPr>
                        <a:t>131 </a:t>
                      </a:r>
                      <a:endParaRPr lang="en-IN" sz="1200" b="0" i="0" u="none" strike="noStrike" dirty="0">
                        <a:effectLst/>
                        <a:latin typeface="+mn-lt"/>
                      </a:endParaRPr>
                    </a:p>
                  </a:txBody>
                  <a:tcPr marL="5454" marR="5454" marT="5454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N" sz="1200" b="0" u="none" strike="noStrike">
                          <a:effectLst/>
                          <a:latin typeface="+mn-lt"/>
                        </a:rPr>
                        <a:t>5,141 </a:t>
                      </a:r>
                      <a:endParaRPr lang="en-IN" sz="1200" b="0" i="0" u="none" strike="noStrike" dirty="0">
                        <a:effectLst/>
                        <a:latin typeface="+mn-lt"/>
                      </a:endParaRPr>
                    </a:p>
                  </a:txBody>
                  <a:tcPr marL="5454" marR="5454" marT="5454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N" sz="1200" b="0" u="none" strike="noStrike" dirty="0">
                          <a:effectLst/>
                          <a:latin typeface="+mn-lt"/>
                        </a:rPr>
                        <a:t>566.80%</a:t>
                      </a:r>
                      <a:endParaRPr lang="en-IN" sz="1200" b="0" i="0" u="none" strike="noStrike" dirty="0">
                        <a:effectLst/>
                        <a:latin typeface="+mn-lt"/>
                      </a:endParaRPr>
                    </a:p>
                  </a:txBody>
                  <a:tcPr marL="5454" marR="5454" marT="5454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N" sz="1200" b="0" u="none" strike="noStrike" dirty="0">
                          <a:effectLst/>
                          <a:latin typeface="+mn-lt"/>
                        </a:rPr>
                        <a:t>128 </a:t>
                      </a:r>
                      <a:endParaRPr lang="en-IN" sz="1200" b="0" i="0" u="none" strike="noStrike" dirty="0">
                        <a:effectLst/>
                        <a:latin typeface="+mn-lt"/>
                      </a:endParaRPr>
                    </a:p>
                  </a:txBody>
                  <a:tcPr marL="5454" marR="5454" marT="5454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N" sz="1200" b="0" u="none" strike="noStrike" dirty="0">
                          <a:effectLst/>
                          <a:latin typeface="+mn-lt"/>
                        </a:rPr>
                        <a:t>33 </a:t>
                      </a:r>
                      <a:endParaRPr lang="en-IN" sz="1200" b="0" i="0" u="none" strike="noStrike" dirty="0">
                        <a:effectLst/>
                        <a:latin typeface="+mn-lt"/>
                      </a:endParaRPr>
                    </a:p>
                  </a:txBody>
                  <a:tcPr marL="5454" marR="5454" marT="5454" marB="0" anchor="ctr"/>
                </a:tc>
                <a:extLst>
                  <a:ext uri="{0D108BD9-81ED-4DB2-BD59-A6C34878D82A}">
                    <a16:rowId xmlns:a16="http://schemas.microsoft.com/office/drawing/2014/main" val="2653302912"/>
                  </a:ext>
                </a:extLst>
              </a:tr>
              <a:tr h="41091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N" sz="1200" b="0" u="none" strike="noStrike" dirty="0">
                          <a:effectLst/>
                          <a:latin typeface="+mn-lt"/>
                        </a:rPr>
                        <a:t>Others</a:t>
                      </a:r>
                      <a:endParaRPr lang="en-IN" sz="1200" b="0" i="0" u="none" strike="noStrike" dirty="0">
                        <a:effectLst/>
                        <a:latin typeface="+mn-lt"/>
                      </a:endParaRPr>
                    </a:p>
                  </a:txBody>
                  <a:tcPr marL="5454" marR="5454" marT="5454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N" sz="1200" b="0" u="none" strike="noStrike" dirty="0">
                          <a:effectLst/>
                          <a:latin typeface="+mn-lt"/>
                        </a:rPr>
                        <a:t>36 </a:t>
                      </a:r>
                      <a:endParaRPr lang="en-IN" sz="1200" b="0" i="0" u="none" strike="noStrike" dirty="0">
                        <a:effectLst/>
                        <a:latin typeface="+mn-lt"/>
                      </a:endParaRPr>
                    </a:p>
                  </a:txBody>
                  <a:tcPr marL="5454" marR="5454" marT="5454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N" sz="1200" b="0" u="none" strike="noStrike" dirty="0">
                          <a:effectLst/>
                          <a:latin typeface="+mn-lt"/>
                        </a:rPr>
                        <a:t>24,184 </a:t>
                      </a:r>
                      <a:endParaRPr lang="en-IN" sz="1200" b="0" i="0" u="none" strike="noStrike" dirty="0">
                        <a:effectLst/>
                        <a:latin typeface="+mn-lt"/>
                      </a:endParaRPr>
                    </a:p>
                  </a:txBody>
                  <a:tcPr marL="5454" marR="5454" marT="5454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N" sz="1200" b="0" u="none" strike="noStrike" dirty="0">
                          <a:effectLst/>
                          <a:latin typeface="+mn-lt"/>
                        </a:rPr>
                        <a:t>854.38%</a:t>
                      </a:r>
                      <a:endParaRPr lang="en-IN" sz="1200" b="0" i="0" u="none" strike="noStrike" dirty="0">
                        <a:effectLst/>
                        <a:latin typeface="+mn-lt"/>
                      </a:endParaRPr>
                    </a:p>
                  </a:txBody>
                  <a:tcPr marL="5454" marR="5454" marT="5454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N" sz="1200" b="0" u="none" strike="noStrike" dirty="0">
                          <a:effectLst/>
                          <a:latin typeface="+mn-lt"/>
                        </a:rPr>
                        <a:t>918 </a:t>
                      </a:r>
                      <a:endParaRPr lang="en-IN" sz="1200" b="0" i="0" u="none" strike="noStrike" dirty="0">
                        <a:effectLst/>
                        <a:latin typeface="+mn-lt"/>
                      </a:endParaRPr>
                    </a:p>
                  </a:txBody>
                  <a:tcPr marL="5454" marR="5454" marT="5454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N" sz="1200" b="0" u="none" strike="noStrike" dirty="0">
                          <a:effectLst/>
                          <a:latin typeface="+mn-lt"/>
                        </a:rPr>
                        <a:t>495 </a:t>
                      </a:r>
                      <a:endParaRPr lang="en-IN" sz="1200" b="0" i="0" u="none" strike="noStrike" dirty="0">
                        <a:effectLst/>
                        <a:latin typeface="+mn-lt"/>
                      </a:endParaRPr>
                    </a:p>
                  </a:txBody>
                  <a:tcPr marL="5454" marR="5454" marT="5454" marB="0" anchor="ctr"/>
                </a:tc>
                <a:extLst>
                  <a:ext uri="{0D108BD9-81ED-4DB2-BD59-A6C34878D82A}">
                    <a16:rowId xmlns:a16="http://schemas.microsoft.com/office/drawing/2014/main" val="1769115112"/>
                  </a:ext>
                </a:extLst>
              </a:tr>
              <a:tr h="42202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N" sz="1200" b="1" u="none" strike="noStrike" dirty="0">
                          <a:effectLst/>
                          <a:latin typeface="+mn-lt"/>
                        </a:rPr>
                        <a:t>Total</a:t>
                      </a:r>
                      <a:endParaRPr lang="en-IN" sz="1200" b="1" i="0" u="none" strike="noStrike" dirty="0">
                        <a:effectLst/>
                        <a:latin typeface="+mn-lt"/>
                      </a:endParaRPr>
                    </a:p>
                  </a:txBody>
                  <a:tcPr marL="5454" marR="5454" marT="5454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N" sz="1200" b="1" u="none" strike="noStrike" dirty="0">
                          <a:effectLst/>
                          <a:latin typeface="+mn-lt"/>
                        </a:rPr>
                        <a:t>1,150 </a:t>
                      </a:r>
                      <a:endParaRPr lang="en-IN" sz="1200" b="1" i="0" u="none" strike="noStrike" dirty="0">
                        <a:effectLst/>
                        <a:latin typeface="+mn-lt"/>
                      </a:endParaRPr>
                    </a:p>
                  </a:txBody>
                  <a:tcPr marL="5454" marR="5454" marT="5454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N" sz="1200" b="1" u="none" strike="noStrike" dirty="0">
                          <a:effectLst/>
                          <a:latin typeface="+mn-lt"/>
                        </a:rPr>
                        <a:t>1,55,958 </a:t>
                      </a:r>
                      <a:endParaRPr lang="en-IN" sz="1200" b="1" i="0" u="none" strike="noStrike" dirty="0">
                        <a:effectLst/>
                        <a:latin typeface="+mn-lt"/>
                      </a:endParaRPr>
                    </a:p>
                  </a:txBody>
                  <a:tcPr marL="5454" marR="5454" marT="5454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N" sz="1200" b="1" u="none" strike="noStrike" dirty="0">
                          <a:effectLst/>
                          <a:latin typeface="+mn-lt"/>
                        </a:rPr>
                        <a:t> </a:t>
                      </a:r>
                      <a:endParaRPr lang="en-IN" sz="1200" b="1" i="0" u="none" strike="noStrike" dirty="0">
                        <a:effectLst/>
                        <a:latin typeface="+mn-lt"/>
                      </a:endParaRPr>
                    </a:p>
                  </a:txBody>
                  <a:tcPr marL="5454" marR="5454" marT="5454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N" sz="1200" b="1" u="none" strike="noStrike" dirty="0">
                          <a:effectLst/>
                          <a:latin typeface="+mn-lt"/>
                        </a:rPr>
                        <a:t>6,116 </a:t>
                      </a:r>
                      <a:endParaRPr lang="en-IN" sz="1200" b="1" i="0" u="none" strike="noStrike" dirty="0">
                        <a:effectLst/>
                        <a:latin typeface="+mn-lt"/>
                      </a:endParaRPr>
                    </a:p>
                  </a:txBody>
                  <a:tcPr marL="5454" marR="5454" marT="5454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N" sz="1200" b="1" u="none" strike="noStrike" dirty="0">
                          <a:effectLst/>
                          <a:latin typeface="+mn-lt"/>
                        </a:rPr>
                        <a:t>1,626 </a:t>
                      </a:r>
                      <a:endParaRPr lang="en-IN" sz="1200" b="1" i="0" u="none" strike="noStrike" dirty="0">
                        <a:effectLst/>
                        <a:latin typeface="+mn-lt"/>
                      </a:endParaRPr>
                    </a:p>
                  </a:txBody>
                  <a:tcPr marL="5454" marR="5454" marT="5454" marB="0" anchor="ctr"/>
                </a:tc>
                <a:extLst>
                  <a:ext uri="{0D108BD9-81ED-4DB2-BD59-A6C34878D82A}">
                    <a16:rowId xmlns:a16="http://schemas.microsoft.com/office/drawing/2014/main" val="223106334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732644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0CAF26-11C3-90AF-143F-47F930E15C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85A4FB3-BF3E-A583-1F55-2BA3FC8062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solidFill>
                  <a:prstClr val="black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Top 5 Grounds of Complaints: FY 2023-24</a:t>
            </a:r>
            <a:endParaRPr lang="en-IN" sz="2400" dirty="0"/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850A4D85-C1EE-9841-CE1A-0C4D901DF26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7427967"/>
              </p:ext>
            </p:extLst>
          </p:nvPr>
        </p:nvGraphicFramePr>
        <p:xfrm>
          <a:off x="228600" y="1631893"/>
          <a:ext cx="11678920" cy="4489521"/>
        </p:xfrm>
        <a:graphic>
          <a:graphicData uri="http://schemas.openxmlformats.org/drawingml/2006/table">
            <a:tbl>
              <a:tblPr firstRow="1" bandRow="1">
                <a:tableStyleId>{0E3FDE45-AF77-4B5C-9715-49D594BDF05E}</a:tableStyleId>
              </a:tblPr>
              <a:tblGrid>
                <a:gridCol w="2768600">
                  <a:extLst>
                    <a:ext uri="{9D8B030D-6E8A-4147-A177-3AD203B41FA5}">
                      <a16:colId xmlns:a16="http://schemas.microsoft.com/office/drawing/2014/main" val="392734784"/>
                    </a:ext>
                  </a:extLst>
                </a:gridCol>
                <a:gridCol w="2072640">
                  <a:extLst>
                    <a:ext uri="{9D8B030D-6E8A-4147-A177-3AD203B41FA5}">
                      <a16:colId xmlns:a16="http://schemas.microsoft.com/office/drawing/2014/main" val="582002384"/>
                    </a:ext>
                  </a:extLst>
                </a:gridCol>
                <a:gridCol w="1838960">
                  <a:extLst>
                    <a:ext uri="{9D8B030D-6E8A-4147-A177-3AD203B41FA5}">
                      <a16:colId xmlns:a16="http://schemas.microsoft.com/office/drawing/2014/main" val="3201340475"/>
                    </a:ext>
                  </a:extLst>
                </a:gridCol>
                <a:gridCol w="1706880">
                  <a:extLst>
                    <a:ext uri="{9D8B030D-6E8A-4147-A177-3AD203B41FA5}">
                      <a16:colId xmlns:a16="http://schemas.microsoft.com/office/drawing/2014/main" val="3528345837"/>
                    </a:ext>
                  </a:extLst>
                </a:gridCol>
                <a:gridCol w="1602480">
                  <a:extLst>
                    <a:ext uri="{9D8B030D-6E8A-4147-A177-3AD203B41FA5}">
                      <a16:colId xmlns:a16="http://schemas.microsoft.com/office/drawing/2014/main" val="3599855304"/>
                    </a:ext>
                  </a:extLst>
                </a:gridCol>
                <a:gridCol w="1689360">
                  <a:extLst>
                    <a:ext uri="{9D8B030D-6E8A-4147-A177-3AD203B41FA5}">
                      <a16:colId xmlns:a16="http://schemas.microsoft.com/office/drawing/2014/main" val="2434815223"/>
                    </a:ext>
                  </a:extLst>
                </a:gridCol>
              </a:tblGrid>
              <a:tr h="948747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1" u="none" strike="noStrike" dirty="0">
                          <a:effectLst/>
                          <a:latin typeface="+mn-lt"/>
                        </a:rPr>
                        <a:t>Grounds of complaints, (i.e. complaints relating to)</a:t>
                      </a:r>
                      <a:endParaRPr lang="en-US" sz="1200" b="1" i="0" u="none" strike="noStrike" dirty="0">
                        <a:effectLst/>
                        <a:latin typeface="+mn-lt"/>
                      </a:endParaRPr>
                    </a:p>
                  </a:txBody>
                  <a:tcPr marL="5454" marR="5454" marT="5454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1" u="none" strike="noStrike" dirty="0">
                          <a:effectLst/>
                          <a:latin typeface="+mn-lt"/>
                        </a:rPr>
                        <a:t>Number of complaints pending at the beginning of the year </a:t>
                      </a:r>
                      <a:endParaRPr lang="en-US" sz="1200" b="1" i="0" u="none" strike="noStrike" dirty="0">
                        <a:effectLst/>
                        <a:latin typeface="+mn-lt"/>
                      </a:endParaRPr>
                    </a:p>
                  </a:txBody>
                  <a:tcPr marL="5454" marR="5454" marT="5454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1" u="none" strike="noStrike" dirty="0">
                          <a:effectLst/>
                          <a:latin typeface="+mn-lt"/>
                        </a:rPr>
                        <a:t>Number of complaints received during the year</a:t>
                      </a:r>
                      <a:endParaRPr lang="en-US" sz="1200" b="1" i="0" u="none" strike="noStrike" dirty="0">
                        <a:effectLst/>
                        <a:latin typeface="+mn-lt"/>
                      </a:endParaRPr>
                    </a:p>
                  </a:txBody>
                  <a:tcPr marL="5454" marR="5454" marT="5454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1" u="none" strike="noStrike" dirty="0">
                          <a:effectLst/>
                          <a:latin typeface="+mn-lt"/>
                        </a:rPr>
                        <a:t>% increase/ (decrease) in the number of complaints received over the previous year</a:t>
                      </a:r>
                      <a:endParaRPr lang="en-US" sz="1200" b="1" i="0" u="none" strike="noStrike" dirty="0">
                        <a:effectLst/>
                        <a:latin typeface="+mn-lt"/>
                      </a:endParaRPr>
                    </a:p>
                  </a:txBody>
                  <a:tcPr marL="5454" marR="5454" marT="5454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1" u="none" strike="noStrike" dirty="0">
                          <a:effectLst/>
                          <a:latin typeface="+mn-lt"/>
                        </a:rPr>
                        <a:t>Number of complaints pending at the end of the year</a:t>
                      </a:r>
                      <a:endParaRPr lang="en-US" sz="1200" b="1" i="0" u="none" strike="noStrike" dirty="0">
                        <a:effectLst/>
                        <a:latin typeface="+mn-lt"/>
                      </a:endParaRPr>
                    </a:p>
                  </a:txBody>
                  <a:tcPr marL="5454" marR="5454" marT="5454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1" u="none" strike="noStrike" dirty="0">
                          <a:effectLst/>
                          <a:latin typeface="+mn-lt"/>
                        </a:rPr>
                        <a:t>Of 5, number of</a:t>
                      </a:r>
                      <a:br>
                        <a:rPr lang="en-US" sz="1200" b="1" u="none" strike="noStrike" dirty="0">
                          <a:effectLst/>
                          <a:latin typeface="+mn-lt"/>
                        </a:rPr>
                      </a:br>
                      <a:r>
                        <a:rPr lang="en-US" sz="1200" b="1" u="none" strike="noStrike" dirty="0">
                          <a:effectLst/>
                          <a:latin typeface="+mn-lt"/>
                        </a:rPr>
                        <a:t>complaints pending</a:t>
                      </a:r>
                      <a:br>
                        <a:rPr lang="en-US" sz="1200" b="1" u="none" strike="noStrike" dirty="0">
                          <a:effectLst/>
                          <a:latin typeface="+mn-lt"/>
                        </a:rPr>
                      </a:br>
                      <a:r>
                        <a:rPr lang="en-US" sz="1200" b="1" u="none" strike="noStrike" dirty="0">
                          <a:effectLst/>
                          <a:latin typeface="+mn-lt"/>
                        </a:rPr>
                        <a:t>beyond 30 days </a:t>
                      </a:r>
                      <a:br>
                        <a:rPr lang="en-US" sz="1200" b="1" u="none" strike="noStrike" dirty="0">
                          <a:effectLst/>
                          <a:latin typeface="+mn-lt"/>
                        </a:rPr>
                      </a:br>
                      <a:endParaRPr lang="en-US" sz="1200" b="1" i="0" u="none" strike="noStrike" dirty="0">
                        <a:effectLst/>
                        <a:latin typeface="+mn-lt"/>
                      </a:endParaRPr>
                    </a:p>
                  </a:txBody>
                  <a:tcPr marL="5454" marR="5454" marT="5454" marB="0" anchor="ctr"/>
                </a:tc>
                <a:extLst>
                  <a:ext uri="{0D108BD9-81ED-4DB2-BD59-A6C34878D82A}">
                    <a16:rowId xmlns:a16="http://schemas.microsoft.com/office/drawing/2014/main" val="3005390574"/>
                  </a:ext>
                </a:extLst>
              </a:tr>
              <a:tr h="359463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N" sz="1200" b="1" u="none" strike="noStrike" dirty="0">
                          <a:effectLst/>
                          <a:latin typeface="+mn-lt"/>
                        </a:rPr>
                        <a:t>1</a:t>
                      </a:r>
                      <a:endParaRPr lang="en-IN" sz="1200" b="1" i="0" u="none" strike="noStrike" dirty="0">
                        <a:effectLst/>
                        <a:latin typeface="+mn-lt"/>
                      </a:endParaRPr>
                    </a:p>
                  </a:txBody>
                  <a:tcPr marL="5454" marR="5454" marT="5454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N" sz="1200" b="1" u="none" strike="noStrike">
                          <a:effectLst/>
                          <a:latin typeface="+mn-lt"/>
                        </a:rPr>
                        <a:t>2</a:t>
                      </a:r>
                      <a:endParaRPr lang="en-IN" sz="1200" b="1" i="0" u="none" strike="noStrike">
                        <a:effectLst/>
                        <a:latin typeface="+mn-lt"/>
                      </a:endParaRPr>
                    </a:p>
                  </a:txBody>
                  <a:tcPr marL="5454" marR="5454" marT="5454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N" sz="1200" b="1" u="none" strike="noStrike">
                          <a:effectLst/>
                          <a:latin typeface="+mn-lt"/>
                        </a:rPr>
                        <a:t>3</a:t>
                      </a:r>
                      <a:endParaRPr lang="en-IN" sz="1200" b="1" i="0" u="none" strike="noStrike">
                        <a:effectLst/>
                        <a:latin typeface="+mn-lt"/>
                      </a:endParaRPr>
                    </a:p>
                  </a:txBody>
                  <a:tcPr marL="5454" marR="5454" marT="5454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N" sz="1200" b="1" u="none" strike="noStrike">
                          <a:effectLst/>
                          <a:latin typeface="+mn-lt"/>
                        </a:rPr>
                        <a:t>4</a:t>
                      </a:r>
                      <a:endParaRPr lang="en-IN" sz="1200" b="1" i="0" u="none" strike="noStrike">
                        <a:effectLst/>
                        <a:latin typeface="+mn-lt"/>
                      </a:endParaRPr>
                    </a:p>
                  </a:txBody>
                  <a:tcPr marL="5454" marR="5454" marT="5454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N" sz="1200" b="1" u="none" strike="noStrike">
                          <a:effectLst/>
                          <a:latin typeface="+mn-lt"/>
                        </a:rPr>
                        <a:t>5</a:t>
                      </a:r>
                      <a:endParaRPr lang="en-IN" sz="1200" b="1" i="0" u="none" strike="noStrike">
                        <a:effectLst/>
                        <a:latin typeface="+mn-lt"/>
                      </a:endParaRPr>
                    </a:p>
                  </a:txBody>
                  <a:tcPr marL="5454" marR="5454" marT="5454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N" sz="1200" b="1" u="none" strike="noStrike">
                          <a:effectLst/>
                          <a:latin typeface="+mn-lt"/>
                        </a:rPr>
                        <a:t>6</a:t>
                      </a:r>
                      <a:endParaRPr lang="en-IN" sz="1200" b="1" i="0" u="none" strike="noStrike">
                        <a:effectLst/>
                        <a:latin typeface="+mn-lt"/>
                      </a:endParaRPr>
                    </a:p>
                  </a:txBody>
                  <a:tcPr marL="5454" marR="5454" marT="5454" marB="0" anchor="ctr"/>
                </a:tc>
                <a:extLst>
                  <a:ext uri="{0D108BD9-81ED-4DB2-BD59-A6C34878D82A}">
                    <a16:rowId xmlns:a16="http://schemas.microsoft.com/office/drawing/2014/main" val="1675885983"/>
                  </a:ext>
                </a:extLst>
              </a:tr>
              <a:tr h="43722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N" sz="1200" b="0" u="none" strike="noStrike">
                          <a:effectLst/>
                          <a:latin typeface="+mn-lt"/>
                        </a:rPr>
                        <a:t>ATM/Debit Cards</a:t>
                      </a:r>
                      <a:endParaRPr lang="en-IN" sz="1200" b="0" i="0" u="none" strike="noStrike">
                        <a:effectLst/>
                        <a:latin typeface="+mn-lt"/>
                      </a:endParaRPr>
                    </a:p>
                  </a:txBody>
                  <a:tcPr marL="5454" marR="5454" marT="5454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N" sz="1200" b="0" u="none" strike="noStrike" dirty="0">
                          <a:effectLst/>
                          <a:latin typeface="+mn-lt"/>
                        </a:rPr>
                        <a:t>211 </a:t>
                      </a:r>
                      <a:endParaRPr lang="en-IN" sz="1200" b="0" i="0" u="none" strike="noStrike" dirty="0">
                        <a:effectLst/>
                        <a:latin typeface="+mn-lt"/>
                      </a:endParaRPr>
                    </a:p>
                  </a:txBody>
                  <a:tcPr marL="5454" marR="5454" marT="5454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N" sz="1200" b="0" u="none" strike="noStrike" dirty="0">
                          <a:effectLst/>
                          <a:latin typeface="+mn-lt"/>
                        </a:rPr>
                        <a:t>17,957 </a:t>
                      </a:r>
                      <a:endParaRPr lang="en-IN" sz="1200" b="0" i="0" u="none" strike="noStrike" dirty="0">
                        <a:effectLst/>
                        <a:latin typeface="+mn-lt"/>
                      </a:endParaRPr>
                    </a:p>
                  </a:txBody>
                  <a:tcPr marL="5454" marR="5454" marT="5454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N" sz="1200" b="0" u="none" strike="noStrike" dirty="0">
                          <a:effectLst/>
                          <a:latin typeface="+mn-lt"/>
                        </a:rPr>
                        <a:t>(3.30%)</a:t>
                      </a:r>
                      <a:endParaRPr lang="en-IN" sz="1200" b="0" i="0" u="none" strike="noStrike" dirty="0">
                        <a:effectLst/>
                        <a:latin typeface="+mn-lt"/>
                      </a:endParaRPr>
                    </a:p>
                  </a:txBody>
                  <a:tcPr marL="5454" marR="5454" marT="5454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N" sz="1200" b="0" u="none" strike="noStrike" dirty="0">
                          <a:effectLst/>
                          <a:latin typeface="+mn-lt"/>
                        </a:rPr>
                        <a:t>148 </a:t>
                      </a:r>
                      <a:endParaRPr lang="en-IN" sz="1200" b="0" i="0" u="none" strike="noStrike" dirty="0">
                        <a:effectLst/>
                        <a:latin typeface="+mn-lt"/>
                      </a:endParaRPr>
                    </a:p>
                  </a:txBody>
                  <a:tcPr marL="5454" marR="5454" marT="5454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N" sz="1200" b="0" u="none" strike="noStrike" dirty="0">
                          <a:effectLst/>
                          <a:latin typeface="+mn-lt"/>
                        </a:rPr>
                        <a:t>2 </a:t>
                      </a:r>
                      <a:endParaRPr lang="en-IN" sz="1200" b="0" i="0" u="none" strike="noStrike" dirty="0">
                        <a:effectLst/>
                        <a:latin typeface="+mn-lt"/>
                      </a:endParaRPr>
                    </a:p>
                  </a:txBody>
                  <a:tcPr marL="5454" marR="5454" marT="5454" marB="0" anchor="ctr"/>
                </a:tc>
                <a:extLst>
                  <a:ext uri="{0D108BD9-81ED-4DB2-BD59-A6C34878D82A}">
                    <a16:rowId xmlns:a16="http://schemas.microsoft.com/office/drawing/2014/main" val="609006450"/>
                  </a:ext>
                </a:extLst>
              </a:tr>
              <a:tr h="43722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N" sz="1200" b="0" u="none" strike="noStrike" dirty="0">
                          <a:effectLst/>
                          <a:latin typeface="+mn-lt"/>
                        </a:rPr>
                        <a:t>Internet/Mobile/Electronic Banking</a:t>
                      </a:r>
                      <a:endParaRPr lang="en-IN" sz="1200" b="0" i="0" u="none" strike="noStrike" dirty="0">
                        <a:effectLst/>
                        <a:latin typeface="+mn-lt"/>
                      </a:endParaRPr>
                    </a:p>
                  </a:txBody>
                  <a:tcPr marL="5454" marR="5454" marT="5454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N" sz="1200" b="0" u="none" strike="noStrike" dirty="0">
                          <a:effectLst/>
                          <a:latin typeface="+mn-lt"/>
                        </a:rPr>
                        <a:t>189 </a:t>
                      </a:r>
                      <a:endParaRPr lang="en-IN" sz="1200" b="0" i="0" u="none" strike="noStrike" dirty="0">
                        <a:effectLst/>
                        <a:latin typeface="+mn-lt"/>
                      </a:endParaRPr>
                    </a:p>
                  </a:txBody>
                  <a:tcPr marL="5454" marR="5454" marT="5454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N" sz="1200" b="0" u="none" strike="noStrike" dirty="0">
                          <a:effectLst/>
                          <a:latin typeface="+mn-lt"/>
                        </a:rPr>
                        <a:t>22,501 </a:t>
                      </a:r>
                      <a:endParaRPr lang="en-IN" sz="1200" b="0" i="0" u="none" strike="noStrike" dirty="0">
                        <a:effectLst/>
                        <a:latin typeface="+mn-lt"/>
                      </a:endParaRPr>
                    </a:p>
                  </a:txBody>
                  <a:tcPr marL="5454" marR="5454" marT="5454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N" sz="1200" b="0" u="none" strike="noStrike">
                          <a:effectLst/>
                          <a:latin typeface="+mn-lt"/>
                        </a:rPr>
                        <a:t>349.75%</a:t>
                      </a:r>
                      <a:endParaRPr lang="en-IN" sz="1200" b="0" i="0" u="none" strike="noStrike">
                        <a:effectLst/>
                        <a:latin typeface="+mn-lt"/>
                      </a:endParaRPr>
                    </a:p>
                  </a:txBody>
                  <a:tcPr marL="5454" marR="5454" marT="5454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N" sz="1200" b="0" u="none" strike="noStrike" dirty="0">
                          <a:effectLst/>
                          <a:latin typeface="+mn-lt"/>
                        </a:rPr>
                        <a:t>312 </a:t>
                      </a:r>
                      <a:endParaRPr lang="en-IN" sz="1200" b="0" i="0" u="none" strike="noStrike" dirty="0">
                        <a:effectLst/>
                        <a:latin typeface="+mn-lt"/>
                      </a:endParaRPr>
                    </a:p>
                  </a:txBody>
                  <a:tcPr marL="5454" marR="5454" marT="5454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N" sz="1200" b="0" u="none" strike="noStrike" dirty="0">
                          <a:effectLst/>
                          <a:latin typeface="+mn-lt"/>
                        </a:rPr>
                        <a:t>18 </a:t>
                      </a:r>
                      <a:endParaRPr lang="en-IN" sz="1200" b="0" i="0" u="none" strike="noStrike" dirty="0">
                        <a:effectLst/>
                        <a:latin typeface="+mn-lt"/>
                      </a:endParaRPr>
                    </a:p>
                  </a:txBody>
                  <a:tcPr marL="5454" marR="5454" marT="5454" marB="0" anchor="ctr"/>
                </a:tc>
                <a:extLst>
                  <a:ext uri="{0D108BD9-81ED-4DB2-BD59-A6C34878D82A}">
                    <a16:rowId xmlns:a16="http://schemas.microsoft.com/office/drawing/2014/main" val="2609445087"/>
                  </a:ext>
                </a:extLst>
              </a:tr>
              <a:tr h="61002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u="none" strike="noStrike" dirty="0">
                          <a:effectLst/>
                          <a:latin typeface="+mn-lt"/>
                        </a:rPr>
                        <a:t>Account opening/difficulty in operation of accounts</a:t>
                      </a:r>
                      <a:endParaRPr lang="en-US" sz="1200" b="0" i="0" u="none" strike="noStrike" dirty="0">
                        <a:effectLst/>
                        <a:latin typeface="+mn-lt"/>
                      </a:endParaRPr>
                    </a:p>
                  </a:txBody>
                  <a:tcPr marL="5454" marR="5454" marT="5454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N" sz="1200" b="0" u="none" strike="noStrike" dirty="0">
                          <a:effectLst/>
                          <a:latin typeface="+mn-lt"/>
                        </a:rPr>
                        <a:t>740 </a:t>
                      </a:r>
                      <a:endParaRPr lang="en-IN" sz="1200" b="0" i="0" u="none" strike="noStrike" dirty="0">
                        <a:effectLst/>
                        <a:latin typeface="+mn-lt"/>
                      </a:endParaRPr>
                    </a:p>
                  </a:txBody>
                  <a:tcPr marL="5454" marR="5454" marT="5454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N" sz="1200" b="0" u="none" strike="noStrike" dirty="0">
                          <a:effectLst/>
                          <a:latin typeface="+mn-lt"/>
                        </a:rPr>
                        <a:t>12,391 </a:t>
                      </a:r>
                      <a:endParaRPr lang="en-IN" sz="1200" b="0" i="0" u="none" strike="noStrike" dirty="0">
                        <a:effectLst/>
                        <a:latin typeface="+mn-lt"/>
                      </a:endParaRPr>
                    </a:p>
                  </a:txBody>
                  <a:tcPr marL="5454" marR="5454" marT="5454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N" sz="1200" b="0" u="none" strike="noStrike">
                          <a:effectLst/>
                          <a:latin typeface="+mn-lt"/>
                        </a:rPr>
                        <a:t>26.07%</a:t>
                      </a:r>
                      <a:endParaRPr lang="en-IN" sz="1200" b="0" i="0" u="none" strike="noStrike">
                        <a:effectLst/>
                        <a:latin typeface="+mn-lt"/>
                      </a:endParaRPr>
                    </a:p>
                  </a:txBody>
                  <a:tcPr marL="5454" marR="5454" marT="5454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N" sz="1200" b="0" u="none" strike="noStrike" dirty="0">
                          <a:effectLst/>
                          <a:latin typeface="+mn-lt"/>
                        </a:rPr>
                        <a:t>300 </a:t>
                      </a:r>
                      <a:endParaRPr lang="en-IN" sz="1200" b="0" i="0" u="none" strike="noStrike" dirty="0">
                        <a:effectLst/>
                        <a:latin typeface="+mn-lt"/>
                      </a:endParaRPr>
                    </a:p>
                  </a:txBody>
                  <a:tcPr marL="5454" marR="5454" marT="5454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N" sz="1200" b="0" u="none" strike="noStrike" dirty="0">
                          <a:effectLst/>
                          <a:latin typeface="+mn-lt"/>
                        </a:rPr>
                        <a:t>42 </a:t>
                      </a:r>
                      <a:endParaRPr lang="en-IN" sz="1200" b="0" i="0" u="none" strike="noStrike" dirty="0">
                        <a:effectLst/>
                        <a:latin typeface="+mn-lt"/>
                      </a:endParaRPr>
                    </a:p>
                  </a:txBody>
                  <a:tcPr marL="5454" marR="5454" marT="5454" marB="0" anchor="ctr"/>
                </a:tc>
                <a:extLst>
                  <a:ext uri="{0D108BD9-81ED-4DB2-BD59-A6C34878D82A}">
                    <a16:rowId xmlns:a16="http://schemas.microsoft.com/office/drawing/2014/main" val="4241470108"/>
                  </a:ext>
                </a:extLst>
              </a:tr>
              <a:tr h="43722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N" sz="1200" b="0" u="none" strike="noStrike" dirty="0">
                          <a:effectLst/>
                          <a:latin typeface="+mn-lt"/>
                        </a:rPr>
                        <a:t>Loans and advances</a:t>
                      </a:r>
                      <a:endParaRPr lang="en-IN" sz="1200" b="0" i="0" u="none" strike="noStrike" dirty="0">
                        <a:effectLst/>
                        <a:latin typeface="+mn-lt"/>
                      </a:endParaRPr>
                    </a:p>
                  </a:txBody>
                  <a:tcPr marL="5454" marR="5454" marT="5454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N" sz="1200" b="0" u="none" strike="noStrike" dirty="0">
                          <a:effectLst/>
                          <a:latin typeface="+mn-lt"/>
                        </a:rPr>
                        <a:t>175 </a:t>
                      </a:r>
                      <a:endParaRPr lang="en-IN" sz="1200" b="0" i="0" u="none" strike="noStrike" dirty="0">
                        <a:effectLst/>
                        <a:latin typeface="+mn-lt"/>
                      </a:endParaRPr>
                    </a:p>
                  </a:txBody>
                  <a:tcPr marL="5454" marR="5454" marT="5454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N" sz="1200" b="0" u="none" strike="noStrike" dirty="0">
                          <a:effectLst/>
                          <a:latin typeface="+mn-lt"/>
                        </a:rPr>
                        <a:t>4,176 </a:t>
                      </a:r>
                      <a:endParaRPr lang="en-IN" sz="1200" b="0" i="0" u="none" strike="noStrike" dirty="0">
                        <a:effectLst/>
                        <a:latin typeface="+mn-lt"/>
                      </a:endParaRPr>
                    </a:p>
                  </a:txBody>
                  <a:tcPr marL="5454" marR="5454" marT="5454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N" sz="1200" b="0" u="none" strike="noStrike">
                          <a:effectLst/>
                          <a:latin typeface="+mn-lt"/>
                        </a:rPr>
                        <a:t>80.70%</a:t>
                      </a:r>
                      <a:endParaRPr lang="en-IN" sz="1200" b="0" i="0" u="none" strike="noStrike">
                        <a:effectLst/>
                        <a:latin typeface="+mn-lt"/>
                      </a:endParaRPr>
                    </a:p>
                  </a:txBody>
                  <a:tcPr marL="5454" marR="5454" marT="5454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N" sz="1200" b="0" u="none" strike="noStrike" dirty="0">
                          <a:effectLst/>
                          <a:latin typeface="+mn-lt"/>
                        </a:rPr>
                        <a:t>223 </a:t>
                      </a:r>
                      <a:endParaRPr lang="en-IN" sz="1200" b="0" i="0" u="none" strike="noStrike" dirty="0">
                        <a:effectLst/>
                        <a:latin typeface="+mn-lt"/>
                      </a:endParaRPr>
                    </a:p>
                  </a:txBody>
                  <a:tcPr marL="5454" marR="5454" marT="5454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N" sz="1200" b="0" u="none" strike="noStrike" dirty="0">
                          <a:effectLst/>
                          <a:latin typeface="+mn-lt"/>
                        </a:rPr>
                        <a:t>63 </a:t>
                      </a:r>
                      <a:endParaRPr lang="en-IN" sz="1200" b="0" i="0" u="none" strike="noStrike" dirty="0">
                        <a:effectLst/>
                        <a:latin typeface="+mn-lt"/>
                      </a:endParaRPr>
                    </a:p>
                  </a:txBody>
                  <a:tcPr marL="5454" marR="5454" marT="5454" marB="0" anchor="ctr"/>
                </a:tc>
                <a:extLst>
                  <a:ext uri="{0D108BD9-81ED-4DB2-BD59-A6C34878D82A}">
                    <a16:rowId xmlns:a16="http://schemas.microsoft.com/office/drawing/2014/main" val="2224640255"/>
                  </a:ext>
                </a:extLst>
              </a:tr>
              <a:tr h="437222">
                <a:tc>
                  <a:txBody>
                    <a:bodyPr/>
                    <a:lstStyle/>
                    <a:p>
                      <a:pPr algn="just" fontAlgn="b">
                        <a:buNone/>
                      </a:pPr>
                      <a:r>
                        <a:rPr lang="en-IN" sz="1200" b="0" u="none" strike="noStrike" dirty="0">
                          <a:effectLst/>
                          <a:latin typeface="+mn-lt"/>
                        </a:rPr>
                        <a:t>Cheques/drafts/bills</a:t>
                      </a:r>
                      <a:endParaRPr lang="en-IN" sz="1200" b="0" i="0" u="none" strike="noStrike" dirty="0">
                        <a:effectLst/>
                        <a:latin typeface="+mn-lt"/>
                      </a:endParaRPr>
                    </a:p>
                  </a:txBody>
                  <a:tcPr marL="5454" marR="5454" marT="5454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N" sz="1200" b="0" u="none" strike="noStrike" dirty="0">
                          <a:effectLst/>
                          <a:latin typeface="+mn-lt"/>
                        </a:rPr>
                        <a:t>3 </a:t>
                      </a:r>
                      <a:endParaRPr lang="en-IN" sz="1200" b="0" i="0" u="none" strike="noStrike" dirty="0">
                        <a:effectLst/>
                        <a:latin typeface="+mn-lt"/>
                      </a:endParaRPr>
                    </a:p>
                  </a:txBody>
                  <a:tcPr marL="5454" marR="5454" marT="5454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N" sz="1200" b="0" u="none" strike="noStrike" dirty="0">
                          <a:effectLst/>
                          <a:latin typeface="+mn-lt"/>
                        </a:rPr>
                        <a:t>1,053 </a:t>
                      </a:r>
                      <a:endParaRPr lang="en-IN" sz="1200" b="0" i="0" u="none" strike="noStrike" dirty="0">
                        <a:effectLst/>
                        <a:latin typeface="+mn-lt"/>
                      </a:endParaRPr>
                    </a:p>
                  </a:txBody>
                  <a:tcPr marL="5454" marR="5454" marT="5454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N" sz="1200" b="0" u="none" strike="noStrike" dirty="0">
                          <a:effectLst/>
                          <a:latin typeface="+mn-lt"/>
                        </a:rPr>
                        <a:t>621.23%</a:t>
                      </a:r>
                      <a:endParaRPr lang="en-IN" sz="1200" b="0" i="0" u="none" strike="noStrike" dirty="0">
                        <a:effectLst/>
                        <a:latin typeface="+mn-lt"/>
                      </a:endParaRPr>
                    </a:p>
                  </a:txBody>
                  <a:tcPr marL="5454" marR="5454" marT="5454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N" sz="1200" b="0" u="none" strike="noStrike" dirty="0">
                          <a:effectLst/>
                          <a:latin typeface="+mn-lt"/>
                        </a:rPr>
                        <a:t>3 </a:t>
                      </a:r>
                      <a:endParaRPr lang="en-IN" sz="1200" b="0" i="0" u="none" strike="noStrike" dirty="0">
                        <a:effectLst/>
                        <a:latin typeface="+mn-lt"/>
                      </a:endParaRPr>
                    </a:p>
                  </a:txBody>
                  <a:tcPr marL="5454" marR="5454" marT="5454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N" sz="1200" b="0" u="none" strike="noStrike" dirty="0">
                          <a:effectLst/>
                          <a:latin typeface="+mn-lt"/>
                        </a:rPr>
                        <a:t>3 </a:t>
                      </a:r>
                      <a:endParaRPr lang="en-IN" sz="1200" b="0" i="0" u="none" strike="noStrike" dirty="0">
                        <a:effectLst/>
                        <a:latin typeface="+mn-lt"/>
                      </a:endParaRPr>
                    </a:p>
                  </a:txBody>
                  <a:tcPr marL="5454" marR="5454" marT="5454" marB="0" anchor="ctr"/>
                </a:tc>
                <a:extLst>
                  <a:ext uri="{0D108BD9-81ED-4DB2-BD59-A6C34878D82A}">
                    <a16:rowId xmlns:a16="http://schemas.microsoft.com/office/drawing/2014/main" val="1991139291"/>
                  </a:ext>
                </a:extLst>
              </a:tr>
              <a:tr h="43722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N" sz="1200" b="0" u="none" strike="noStrike" dirty="0">
                          <a:effectLst/>
                          <a:latin typeface="+mn-lt"/>
                        </a:rPr>
                        <a:t>Others</a:t>
                      </a:r>
                      <a:endParaRPr lang="en-IN" sz="1200" b="0" i="0" u="none" strike="noStrike" dirty="0">
                        <a:effectLst/>
                        <a:latin typeface="+mn-lt"/>
                      </a:endParaRPr>
                    </a:p>
                  </a:txBody>
                  <a:tcPr marL="5454" marR="5454" marT="5454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N" sz="1200" b="0" u="none" strike="noStrike" dirty="0">
                          <a:effectLst/>
                          <a:latin typeface="+mn-lt"/>
                        </a:rPr>
                        <a:t>102 </a:t>
                      </a:r>
                      <a:endParaRPr lang="en-IN" sz="1200" b="0" i="0" u="none" strike="noStrike" dirty="0">
                        <a:effectLst/>
                        <a:latin typeface="+mn-lt"/>
                      </a:endParaRPr>
                    </a:p>
                  </a:txBody>
                  <a:tcPr marL="5454" marR="5454" marT="5454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N" sz="1200" b="0" u="none" strike="noStrike" dirty="0">
                          <a:effectLst/>
                          <a:latin typeface="+mn-lt"/>
                        </a:rPr>
                        <a:t>2,252 </a:t>
                      </a:r>
                      <a:endParaRPr lang="en-IN" sz="1200" b="0" i="0" u="none" strike="noStrike" dirty="0">
                        <a:effectLst/>
                        <a:latin typeface="+mn-lt"/>
                      </a:endParaRPr>
                    </a:p>
                  </a:txBody>
                  <a:tcPr marL="5454" marR="5454" marT="5454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N" sz="1200" b="0" u="none" strike="noStrike">
                          <a:effectLst/>
                          <a:latin typeface="+mn-lt"/>
                        </a:rPr>
                        <a:t>18.96%</a:t>
                      </a:r>
                      <a:endParaRPr lang="en-IN" sz="1200" b="0" i="0" u="none" strike="noStrike">
                        <a:effectLst/>
                        <a:latin typeface="+mn-lt"/>
                      </a:endParaRPr>
                    </a:p>
                  </a:txBody>
                  <a:tcPr marL="5454" marR="5454" marT="5454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N" sz="1200" b="0" u="none" strike="noStrike" dirty="0">
                          <a:effectLst/>
                          <a:latin typeface="+mn-lt"/>
                        </a:rPr>
                        <a:t>164 </a:t>
                      </a:r>
                      <a:endParaRPr lang="en-IN" sz="1200" b="0" i="0" u="none" strike="noStrike" dirty="0">
                        <a:effectLst/>
                        <a:latin typeface="+mn-lt"/>
                      </a:endParaRPr>
                    </a:p>
                  </a:txBody>
                  <a:tcPr marL="5454" marR="5454" marT="5454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N" sz="1200" b="0" u="none" strike="noStrike" dirty="0">
                          <a:effectLst/>
                          <a:latin typeface="+mn-lt"/>
                        </a:rPr>
                        <a:t>36 </a:t>
                      </a:r>
                      <a:endParaRPr lang="en-IN" sz="1200" b="0" i="0" u="none" strike="noStrike" dirty="0">
                        <a:effectLst/>
                        <a:latin typeface="+mn-lt"/>
                      </a:endParaRPr>
                    </a:p>
                  </a:txBody>
                  <a:tcPr marL="5454" marR="5454" marT="5454" marB="0" anchor="ctr"/>
                </a:tc>
                <a:extLst>
                  <a:ext uri="{0D108BD9-81ED-4DB2-BD59-A6C34878D82A}">
                    <a16:rowId xmlns:a16="http://schemas.microsoft.com/office/drawing/2014/main" val="1480638890"/>
                  </a:ext>
                </a:extLst>
              </a:tr>
              <a:tr h="38517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N" sz="1200" b="1" u="none" strike="noStrike" dirty="0">
                          <a:effectLst/>
                          <a:latin typeface="+mn-lt"/>
                        </a:rPr>
                        <a:t>Total</a:t>
                      </a:r>
                      <a:endParaRPr lang="en-IN" sz="1200" b="1" i="0" u="none" strike="noStrike" dirty="0">
                        <a:effectLst/>
                        <a:latin typeface="+mn-lt"/>
                      </a:endParaRPr>
                    </a:p>
                  </a:txBody>
                  <a:tcPr marL="5454" marR="5454" marT="5454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N" sz="1200" b="1" u="none" strike="noStrike" dirty="0">
                          <a:effectLst/>
                          <a:latin typeface="+mn-lt"/>
                        </a:rPr>
                        <a:t>1,420 </a:t>
                      </a:r>
                      <a:endParaRPr lang="en-IN" sz="1200" b="1" i="0" u="none" strike="noStrike" dirty="0">
                        <a:effectLst/>
                        <a:latin typeface="+mn-lt"/>
                      </a:endParaRPr>
                    </a:p>
                  </a:txBody>
                  <a:tcPr marL="5454" marR="5454" marT="5454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N" sz="1200" b="1" u="none" strike="noStrike" dirty="0">
                          <a:effectLst/>
                          <a:latin typeface="+mn-lt"/>
                        </a:rPr>
                        <a:t>60,330 </a:t>
                      </a:r>
                      <a:endParaRPr lang="en-IN" sz="1200" b="1" i="0" u="none" strike="noStrike" dirty="0">
                        <a:effectLst/>
                        <a:latin typeface="+mn-lt"/>
                      </a:endParaRPr>
                    </a:p>
                  </a:txBody>
                  <a:tcPr marL="5454" marR="5454" marT="5454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N" sz="1200" b="1" u="none" strike="noStrike">
                          <a:effectLst/>
                          <a:latin typeface="+mn-lt"/>
                        </a:rPr>
                        <a:t> </a:t>
                      </a:r>
                      <a:endParaRPr lang="en-IN" sz="1200" b="1" i="0" u="none" strike="noStrike">
                        <a:effectLst/>
                        <a:latin typeface="+mn-lt"/>
                      </a:endParaRPr>
                    </a:p>
                  </a:txBody>
                  <a:tcPr marL="5454" marR="5454" marT="5454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N" sz="1200" b="1" u="none" strike="noStrike" dirty="0">
                          <a:effectLst/>
                          <a:latin typeface="+mn-lt"/>
                        </a:rPr>
                        <a:t>1,150 </a:t>
                      </a:r>
                      <a:endParaRPr lang="en-IN" sz="1200" b="1" i="0" u="none" strike="noStrike" dirty="0">
                        <a:effectLst/>
                        <a:latin typeface="+mn-lt"/>
                      </a:endParaRPr>
                    </a:p>
                  </a:txBody>
                  <a:tcPr marL="5454" marR="5454" marT="5454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N" sz="1200" b="1" u="none" strike="noStrike" dirty="0">
                          <a:effectLst/>
                          <a:latin typeface="+mn-lt"/>
                        </a:rPr>
                        <a:t>164 </a:t>
                      </a:r>
                      <a:endParaRPr lang="en-IN" sz="1200" b="1" i="0" u="none" strike="noStrike" dirty="0">
                        <a:effectLst/>
                        <a:latin typeface="+mn-lt"/>
                      </a:endParaRPr>
                    </a:p>
                  </a:txBody>
                  <a:tcPr marL="5454" marR="5454" marT="5454" marB="0" anchor="ctr"/>
                </a:tc>
                <a:extLst>
                  <a:ext uri="{0D108BD9-81ED-4DB2-BD59-A6C34878D82A}">
                    <a16:rowId xmlns:a16="http://schemas.microsoft.com/office/drawing/2014/main" val="3955826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68397602"/>
      </p:ext>
    </p:extLst>
  </p:cSld>
  <p:clrMapOvr>
    <a:masterClrMapping/>
  </p:clrMapOvr>
</p:sld>
</file>

<file path=ppt/theme/theme1.xml><?xml version="1.0" encoding="utf-8"?>
<a:theme xmlns:a="http://schemas.openxmlformats.org/drawingml/2006/main" name="Bandhan Bank_PPT Template_With Dev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0" id="{18F90AD9-AD55-49DC-BC77-106B870E0B6B}" vid="{C89BEB85-FD5E-426C-A705-0DDE0B238F5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573</TotalTime>
  <Words>587</Words>
  <Application>Microsoft Office PowerPoint</Application>
  <PresentationFormat>Widescreen</PresentationFormat>
  <Paragraphs>183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Verdana</vt:lpstr>
      <vt:lpstr>Bandhan Bank_PPT Template_With Device</vt:lpstr>
      <vt:lpstr>Analysis Of Complaints</vt:lpstr>
      <vt:lpstr>Summary of Complaints: FY 2024-25</vt:lpstr>
      <vt:lpstr>Top 5 Grounds of Complaints: FY 2024-25</vt:lpstr>
      <vt:lpstr>Top 5 Grounds of Complaints: FY 2023-24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Suman Roy</dc:creator>
  <cp:lastModifiedBy>Shusrita Das</cp:lastModifiedBy>
  <cp:revision>60</cp:revision>
  <cp:lastPrinted>2023-10-26T14:04:54Z</cp:lastPrinted>
  <dcterms:created xsi:type="dcterms:W3CDTF">2018-10-10T06:02:00Z</dcterms:created>
  <dcterms:modified xsi:type="dcterms:W3CDTF">2025-12-05T06:00:02Z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1033-11.2.0.9635</vt:lpwstr>
  </property>
</Properties>
</file>